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6213" r:id="rId5"/>
  </p:sldMasterIdLst>
  <p:notesMasterIdLst>
    <p:notesMasterId r:id="rId33"/>
  </p:notesMasterIdLst>
  <p:handoutMasterIdLst>
    <p:handoutMasterId r:id="rId34"/>
  </p:handoutMasterIdLst>
  <p:sldIdLst>
    <p:sldId id="256" r:id="rId6"/>
    <p:sldId id="257" r:id="rId7"/>
    <p:sldId id="342" r:id="rId8"/>
    <p:sldId id="330" r:id="rId9"/>
    <p:sldId id="262" r:id="rId10"/>
    <p:sldId id="259" r:id="rId11"/>
    <p:sldId id="338" r:id="rId12"/>
    <p:sldId id="263" r:id="rId13"/>
    <p:sldId id="339" r:id="rId14"/>
    <p:sldId id="331" r:id="rId15"/>
    <p:sldId id="277" r:id="rId16"/>
    <p:sldId id="264" r:id="rId17"/>
    <p:sldId id="333" r:id="rId18"/>
    <p:sldId id="323" r:id="rId19"/>
    <p:sldId id="324" r:id="rId20"/>
    <p:sldId id="334" r:id="rId21"/>
    <p:sldId id="325" r:id="rId22"/>
    <p:sldId id="326" r:id="rId23"/>
    <p:sldId id="335" r:id="rId24"/>
    <p:sldId id="327" r:id="rId25"/>
    <p:sldId id="328" r:id="rId26"/>
    <p:sldId id="336" r:id="rId27"/>
    <p:sldId id="329" r:id="rId28"/>
    <p:sldId id="343" r:id="rId29"/>
    <p:sldId id="337" r:id="rId30"/>
    <p:sldId id="274" r:id="rId31"/>
    <p:sldId id="275" r:id="rId32"/>
  </p:sldIdLst>
  <p:sldSz cx="9144000" cy="6858000" type="screen4x3"/>
  <p:notesSz cx="9939338" cy="6807200"/>
  <p:custDataLst>
    <p:tags r:id="rId35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527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pos="2880" userDrawn="1">
          <p15:clr>
            <a:srgbClr val="A4A3A4"/>
          </p15:clr>
        </p15:guide>
        <p15:guide id="4" pos="5465" userDrawn="1">
          <p15:clr>
            <a:srgbClr val="A4A3A4"/>
          </p15:clr>
        </p15:guide>
        <p15:guide id="5" orient="horz" pos="38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4" userDrawn="1">
          <p15:clr>
            <a:srgbClr val="A4A3A4"/>
          </p15:clr>
        </p15:guide>
        <p15:guide id="2" pos="313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B2AFB2D-52C9-7914-F824-6D62E354FB96}" name="Anneliese Alloway" initials="AA" userId="S::aalloway@goodtogreatschools.org.au::37104bb2-bd9c-489d-94c0-efb51480a186" providerId="AD"/>
  <p188:author id="{C4288552-6D0E-8CC2-62D5-390F7A912CEC}" name="Abbas Kassem" initials="" userId="S::akassem@goodtogreatschools.org.au::b5422da9-d130-411e-8a14-2c174765e2f3" providerId="AD"/>
  <p188:author id="{D1F6F353-7F9F-36E3-9167-2545B50978AD}" name="Jane Hooper" initials="JH" userId="Jane Hooper" providerId="None"/>
  <p188:author id="{9136AA56-46D4-4334-1D20-AFB96207BF1F}" name="Chris Kohn" initials="CK" userId="S::CKohn@goodtogreatschools.org.au::3aea2124-5d9e-4894-ae32-e7c983671888" providerId="AD"/>
  <p188:author id="{DC9CBC65-D9B4-BACA-5DBD-076FB4B0287D}" name="Tara Tyrrell" initials="TT" userId="S::ttyrell@goodtogreatschools.org.au::67dc6626-2ece-4dc7-ac5a-9add06ec429c" providerId="AD"/>
  <p188:author id="{58F35966-34D1-16E5-C49E-23878E61C561}" name="David Campbell" initials="DC" userId="S::davidcampbell@goodtogreatschools.org.au::302865a1-3e26-4f68-af06-66d1f8a51362" providerId="AD"/>
  <p188:author id="{0CFF6A6C-F775-7EF9-6044-119895A6EBFE}" name="Jane Hooper" initials="JH" userId="S::jhooper@goodtogreatschools.org.au::afd12f8e-9b57-4b10-87a5-8fe4e40dc133" providerId="AD"/>
  <p188:author id="{A858C27E-DE66-476E-F0D9-1C44EA3E7CC1}" name="Chantal Rae" initials="CR" userId="S::crae@goodtogreatschools.org.au::a1db561e-73a2-489d-a119-0f73c1c2f06f" providerId="AD"/>
  <p188:author id="{3DF6BD83-7405-2DB1-FBFA-0F20D4D997B3}" name="Molly Cassidy" initials="MC" userId="S::mcassidy@goodtogreatschools.org.au::d9715768-0ab3-40da-bcfb-aa5473c32ede" providerId="AD"/>
  <p188:author id="{9D08AB92-32FC-D059-33CF-F959DB8226BF}" name="Nadine Prince" initials="NP" userId="S::nprince@goodtogreatschools.org.au::a935aca9-513a-492d-957e-465cbe939dd1" providerId="AD"/>
  <p188:author id="{0CF931EE-26ED-E2FE-023C-AC7F2EF7FD6F}" name="jane hooper" initials="jh" userId="273254cf8e85665a" providerId="Windows Live"/>
  <p188:author id="{71466BF0-DE09-E786-4421-9DBA1AFB3E25}" name="Debbie Keynes" initials="DK" userId="S::dkeynes@goodtogreatschools.org.au::1f9e99ae-ec68-410d-b657-439293d9a6c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Sarah Derby" initials="SD" lastIdx="13" clrIdx="1">
    <p:extLst>
      <p:ext uri="{19B8F6BF-5375-455C-9EA6-DF929625EA0E}">
        <p15:presenceInfo xmlns:p15="http://schemas.microsoft.com/office/powerpoint/2012/main" userId="S::sderby@goodtogreatschools.org.au::96ac11a8-e08f-4580-ad22-f3a7e7fb1c03" providerId="AD"/>
      </p:ext>
    </p:extLst>
  </p:cmAuthor>
  <p:cmAuthor id="3" name="David Campbell" initials="" lastIdx="7" clrIdx="2">
    <p:extLst>
      <p:ext uri="{19B8F6BF-5375-455C-9EA6-DF929625EA0E}">
        <p15:presenceInfo xmlns:p15="http://schemas.microsoft.com/office/powerpoint/2012/main" userId="S::davidcampbell@goodtogreatschools.org.au::302865a1-3e26-4f68-af06-66d1f8a51362" providerId="AD"/>
      </p:ext>
    </p:extLst>
  </p:cmAuthor>
  <p:cmAuthor id="4" name="Tara Tyrrell" initials="TT" lastIdx="3" clrIdx="3">
    <p:extLst>
      <p:ext uri="{19B8F6BF-5375-455C-9EA6-DF929625EA0E}">
        <p15:presenceInfo xmlns:p15="http://schemas.microsoft.com/office/powerpoint/2012/main" userId="S::ttyrell@goodtogreatschools.org.au::67dc6626-2ece-4dc7-ac5a-9add06ec429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3E44"/>
    <a:srgbClr val="035861"/>
    <a:srgbClr val="048492"/>
    <a:srgbClr val="06A5B6"/>
    <a:srgbClr val="07C3D7"/>
    <a:srgbClr val="7CF0FC"/>
    <a:srgbClr val="B1F6FD"/>
    <a:srgbClr val="96F2FC"/>
    <a:srgbClr val="8EF2FC"/>
    <a:srgbClr val="A1F4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C910DC-B875-4BEB-AE2F-384ABEBD84B0}" v="2" dt="2025-08-20T05:58:34.7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4"/>
    <p:restoredTop sz="59190"/>
  </p:normalViewPr>
  <p:slideViewPr>
    <p:cSldViewPr snapToGrid="0">
      <p:cViewPr varScale="1">
        <p:scale>
          <a:sx n="47" d="100"/>
          <a:sy n="47" d="100"/>
        </p:scale>
        <p:origin x="2109" y="258"/>
      </p:cViewPr>
      <p:guideLst>
        <p:guide orient="horz" pos="527"/>
        <p:guide pos="272"/>
        <p:guide pos="2880"/>
        <p:guide pos="5465"/>
        <p:guide orient="horz" pos="388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144"/>
        <p:guide pos="313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handoutMaster" Target="handoutMasters/handoutMaster1.xml"/><Relationship Id="rId42" Type="http://schemas.microsoft.com/office/2018/10/relationships/authors" Target="author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gs" Target="tags/tag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308130" cy="3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8888" y="0"/>
            <a:ext cx="4308130" cy="3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465371"/>
            <a:ext cx="4308130" cy="34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8888" y="6465371"/>
            <a:ext cx="4308130" cy="34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355592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65731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algn="l" rtl="0" fontAlgn="base"/>
            <a:endParaRPr lang="en-AU" dirty="0">
              <a:sym typeface="Wingdings" pitchFamily="2" charset="2"/>
            </a:endParaRPr>
          </a:p>
          <a:p>
            <a:pPr algn="l" rtl="0" fontAlgn="base"/>
            <a:endParaRPr lang="en-AU" dirty="0">
              <a:sym typeface="Wingdings" pitchFamily="2" charset="2"/>
            </a:endParaRPr>
          </a:p>
          <a:p>
            <a:pPr algn="l" rtl="0" fontAlgn="base"/>
            <a:endParaRPr lang="en-AU" dirty="0">
              <a:sym typeface="Wingdings" pitchFamily="2" charset="2"/>
            </a:endParaRPr>
          </a:p>
          <a:p>
            <a:pPr algn="l" rtl="0" fontAlgn="base"/>
            <a:endParaRPr lang="en-AU" dirty="0"/>
          </a:p>
          <a:p>
            <a:pPr algn="l" rtl="0" fontAlgn="base"/>
            <a:endParaRPr lang="en-AU" dirty="0"/>
          </a:p>
          <a:p>
            <a:pPr algn="l" rtl="0" fontAlgn="base"/>
            <a:endParaRPr lang="en-AU" dirty="0"/>
          </a:p>
          <a:p>
            <a:pPr algn="l" rtl="0" fontAlgn="base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9548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sz="1800" i="1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69636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ABDF4-F398-55EA-2435-264CDBD3A8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A1DB3C-6FE1-D706-2BAD-7E6B3225BD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10FF32-B380-4EDB-F5A3-E7D972E6C8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11345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algn="l" rtl="0" fontAlgn="base"/>
            <a:r>
              <a:rPr lang="en-US" b="0" i="0" dirty="0">
                <a:solidFill>
                  <a:srgbClr val="444444"/>
                </a:solidFill>
                <a:effectLst/>
                <a:latin typeface="Calibri"/>
                <a:ea typeface="Calibri"/>
                <a:cs typeface="Calibri"/>
              </a:rPr>
              <a:t>​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987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algn="l" rtl="0" fontAlgn="base"/>
            <a:r>
              <a:rPr lang="en-AU" b="0" i="0" dirty="0">
                <a:solidFill>
                  <a:srgbClr val="444444"/>
                </a:solidFill>
                <a:effectLst/>
                <a:latin typeface="Calibri"/>
                <a:ea typeface="Calibri"/>
                <a:cs typeface="Calibri"/>
              </a:rPr>
              <a:t>​</a:t>
            </a:r>
          </a:p>
          <a:p>
            <a:endParaRPr lang="en-AU" sz="1200" dirty="0">
              <a:latin typeface="+mn-lt"/>
              <a:ea typeface="Calibri"/>
              <a:cs typeface="Calibri"/>
            </a:endParaRPr>
          </a:p>
          <a:p>
            <a:pPr algn="l" rtl="0" fontAlgn="base"/>
            <a:endParaRPr lang="en-US" sz="1200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endParaRPr lang="en-AU" sz="1000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89813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A3B552-5706-D070-6CB7-16D9B6ED7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AE64A5-53C0-F7EF-010A-A353038159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14B3B0-32BB-83FA-02A9-2524532BC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26917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7350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9188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17DBCF-62FA-43CF-D4AC-9A8032631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66DA2B-5F1F-3775-315B-B76BD806CA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80DBFA-45D2-D1BD-0EC5-FAE01011C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4640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4091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9563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>
              <a:cs typeface="Arial"/>
            </a:endParaRPr>
          </a:p>
          <a:p>
            <a:endParaRPr lang="en-US" dirty="0">
              <a:cs typeface="Arial" charset="0"/>
            </a:endParaRPr>
          </a:p>
          <a:p>
            <a:endParaRPr lang="en-US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7055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172B93-9C0E-4617-4BBC-883D40C4CF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59E187-F323-A3CC-73F7-99DF1254ED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33C40B-D3CF-673F-3400-8CF16DF0A4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47656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>
                <a:latin typeface="Arial"/>
                <a:cs typeface="Arial"/>
              </a:rPr>
              <a:t> </a:t>
            </a:r>
            <a:endParaRPr lang="en-US" dirty="0">
              <a:cs typeface="Arial"/>
            </a:endParaRPr>
          </a:p>
          <a:p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7523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20000"/>
              </a:spcBef>
            </a:pPr>
            <a:endParaRPr lang="en-AU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89433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082B27-D644-D1E3-D858-B147599ED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B4316C-8C57-3F5D-6709-CF809AE698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3AF2E1-2B90-7432-EC31-EFB15122F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algn="l" rtl="0" fontAlgn="base"/>
            <a:endParaRPr lang="en-US" dirty="0">
              <a:solidFill>
                <a:srgbClr val="444444"/>
              </a:solidFill>
              <a:latin typeface="Arial"/>
              <a:cs typeface="Arial"/>
            </a:endParaRPr>
          </a:p>
          <a:p>
            <a:endParaRPr lang="en-AU">
              <a:latin typeface="Arial"/>
              <a:cs typeface="Arial"/>
            </a:endParaRPr>
          </a:p>
          <a:p>
            <a:endParaRPr lang="en-AU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30539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6210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>
              <a:latin typeface="Arial"/>
              <a:cs typeface="Arial"/>
            </a:endParaRPr>
          </a:p>
          <a:p>
            <a:endParaRPr lang="en-AU" dirty="0">
              <a:latin typeface="Arial"/>
              <a:cs typeface="Arial"/>
            </a:endParaRPr>
          </a:p>
          <a:p>
            <a:endParaRPr lang="en-AU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8064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DF9D86-462B-4A30-10DA-7CB5D34D35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F40FA2-A7AC-EF80-4C2C-41D9AC9A53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4D9728-DD60-0C84-3826-280B7D4250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GB" sz="1000" i="1" dirty="0">
              <a:solidFill>
                <a:srgbClr val="000000"/>
              </a:solidFill>
              <a:latin typeface="+mn-lt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8396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1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68220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  <a:p>
            <a:endParaRPr lang="en-US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endParaRPr lang="en-US" sz="10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endParaRPr lang="en-US" dirty="0">
              <a:ea typeface="Calibri"/>
              <a:cs typeface="Arial"/>
            </a:endParaRPr>
          </a:p>
          <a:p>
            <a:endParaRPr lang="en-US" sz="1000" dirty="0">
              <a:latin typeface="Calibri"/>
              <a:ea typeface="Calibri"/>
              <a:cs typeface="Calibri"/>
            </a:endParaRPr>
          </a:p>
          <a:p>
            <a:pPr>
              <a:spcBef>
                <a:spcPct val="20000"/>
              </a:spcBef>
            </a:pPr>
            <a:endParaRPr lang="en-US" sz="1000" dirty="0">
              <a:latin typeface="Calibri"/>
              <a:ea typeface="Calibri"/>
              <a:cs typeface="Calibri"/>
            </a:endParaRPr>
          </a:p>
          <a:p>
            <a:endParaRPr lang="en-US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5072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algn="l" rtl="0" fontAlgn="base"/>
            <a:endParaRPr lang="en-AU" sz="18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endParaRPr lang="en-AU" sz="18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endParaRPr lang="en-AU" sz="18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endParaRPr lang="en-AU" sz="28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AU" sz="1800" b="0" i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 </a:t>
            </a:r>
            <a:endParaRPr lang="en-AU" sz="2800" b="0" i="0" dirty="0">
              <a:solidFill>
                <a:srgbClr val="000000"/>
              </a:solidFill>
              <a:effectLst/>
              <a:latin typeface="Calibri"/>
              <a:ea typeface="Calibri"/>
              <a:cs typeface="Calibri"/>
            </a:endParaRPr>
          </a:p>
          <a:p>
            <a:endParaRPr lang="en-AU" sz="18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endParaRPr lang="en-AU" sz="18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1270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7242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Y5 MF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6DAEA81-1E25-A18F-A4BB-67E5BE04EC3A}"/>
              </a:ext>
            </a:extLst>
          </p:cNvPr>
          <p:cNvSpPr/>
          <p:nvPr userDrawn="1"/>
        </p:nvSpPr>
        <p:spPr>
          <a:xfrm>
            <a:off x="0" y="1519302"/>
            <a:ext cx="9144000" cy="5338698"/>
          </a:xfrm>
          <a:prstGeom prst="rect">
            <a:avLst/>
          </a:prstGeom>
          <a:solidFill>
            <a:srgbClr val="0358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chemeClr val="tx2"/>
              </a:solidFill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0D58654-8737-4805-24D7-49A7703EB6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9414AA-EAA5-6D81-E46F-4BAA8A674AA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19302"/>
            <a:ext cx="3534268" cy="51823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64797B-5467-FFDF-E1F9-2F4582CCE6C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" y="6444516"/>
            <a:ext cx="9144000" cy="290329"/>
          </a:xfrm>
          <a:prstGeom prst="rect">
            <a:avLst/>
          </a:prstGeom>
        </p:spPr>
      </p:pic>
      <p:sp>
        <p:nvSpPr>
          <p:cNvPr id="13" name="Picture Placeholder 18">
            <a:extLst>
              <a:ext uri="{FF2B5EF4-FFF2-40B4-BE49-F238E27FC236}">
                <a16:creationId xmlns:a16="http://schemas.microsoft.com/office/drawing/2014/main" id="{91074BD9-AEC6-A135-E3EF-FC17BC7D77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76800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E6A7E1C9-6E1B-C02F-4833-EEA35AF260A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94602" y="518198"/>
            <a:ext cx="2743200" cy="723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FE1779-282E-2314-6F12-5921A4BA20D3}"/>
              </a:ext>
            </a:extLst>
          </p:cNvPr>
          <p:cNvSpPr txBox="1"/>
          <p:nvPr userDrawn="1"/>
        </p:nvSpPr>
        <p:spPr>
          <a:xfrm>
            <a:off x="4601031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Years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A20BEF-C280-8FAC-B9C2-BCAD458101C1}"/>
              </a:ext>
            </a:extLst>
          </p:cNvPr>
          <p:cNvSpPr txBox="1"/>
          <p:nvPr userDrawn="1"/>
        </p:nvSpPr>
        <p:spPr>
          <a:xfrm>
            <a:off x="6740832" y="-218778"/>
            <a:ext cx="2217274" cy="193899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5-6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2669ED7B-E02A-AF9F-CB71-F6236F377F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#</a:t>
            </a:r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14B387EC-7974-E739-C4B9-7A893D75EB7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20CBFE28-0120-CA69-C571-90F54BF89E6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>
              <a:defRPr sz="3600" b="1">
                <a:solidFill>
                  <a:srgbClr val="00868F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Lesson Name</a:t>
            </a:r>
          </a:p>
        </p:txBody>
      </p:sp>
      <p:sp>
        <p:nvSpPr>
          <p:cNvPr id="19" name="Text Placeholder 22">
            <a:extLst>
              <a:ext uri="{FF2B5EF4-FFF2-40B4-BE49-F238E27FC236}">
                <a16:creationId xmlns:a16="http://schemas.microsoft.com/office/drawing/2014/main" id="{1C665AE3-A9D1-7FED-7706-7DBE3702AB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2341" y="6465679"/>
            <a:ext cx="1601858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Calibr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1 Version 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3639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8678" y="398449"/>
            <a:ext cx="726965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14385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AAF553A-F41B-9E6C-BF0A-EB6B7ABBC7C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582097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en to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87644" y="398449"/>
            <a:ext cx="569069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66193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 to Me: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F85635AB-C8A2-96D0-FD8E-928DF607A2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8324224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low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34558" y="398449"/>
            <a:ext cx="6043777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308846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 Me: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7A5CBD3-2B94-1FBC-FEF6-A7A6EE51CAF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5522004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 With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50194" y="398449"/>
            <a:ext cx="542814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92448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 With Me: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CC2CA01C-A89E-8FA2-4A82-8CCA7981073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9625101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y With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50194" y="398449"/>
            <a:ext cx="542814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92448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 With Me: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D82C3BA-072B-5650-4CE4-7638CD1A53C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632665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06607" y="398449"/>
            <a:ext cx="677225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71131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429B6E32-9EBC-D8A9-E8CA-DC622666DDA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42177031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60926" y="398449"/>
            <a:ext cx="671793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71131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B34FFD6B-2829-26B4-9B48-BD733CF0C3A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2339811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/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24680" y="398449"/>
            <a:ext cx="585365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1" y="341403"/>
            <a:ext cx="2743413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Do/We Do: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DCC9E9F9-B70D-BB15-3AE0-9726F3F00A7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7386388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1FD3274-BD1B-F2FE-6E43-8088E1BE3B01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Activity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F381EB85-9F07-40E6-1AA5-BC79A6FAB93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8085264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85372BD9-1046-9EF8-ABB7-B0B175B10A5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5123" y="347663"/>
            <a:ext cx="8313740" cy="674687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pPr lvl="0"/>
            <a:endParaRPr lang="en-AU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64E8309-FD45-6B26-243D-3E3661005FF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1888939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Y1 MF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6DAEA81-1E25-A18F-A4BB-67E5BE04EC3A}"/>
              </a:ext>
            </a:extLst>
          </p:cNvPr>
          <p:cNvSpPr/>
          <p:nvPr userDrawn="1"/>
        </p:nvSpPr>
        <p:spPr>
          <a:xfrm>
            <a:off x="0" y="1519302"/>
            <a:ext cx="9144000" cy="5338698"/>
          </a:xfrm>
          <a:prstGeom prst="rect">
            <a:avLst/>
          </a:prstGeom>
          <a:solidFill>
            <a:srgbClr val="7CF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chemeClr val="tx2"/>
              </a:solidFill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0D58654-8737-4805-24D7-49A7703EB6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9414AA-EAA5-6D81-E46F-4BAA8A674AA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19302"/>
            <a:ext cx="3534268" cy="51823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64797B-5467-FFDF-E1F9-2F4582CCE6C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" y="6444516"/>
            <a:ext cx="9144000" cy="290329"/>
          </a:xfrm>
          <a:prstGeom prst="rect">
            <a:avLst/>
          </a:prstGeom>
        </p:spPr>
      </p:pic>
      <p:sp>
        <p:nvSpPr>
          <p:cNvPr id="12" name="Text Placeholder 22">
            <a:extLst>
              <a:ext uri="{FF2B5EF4-FFF2-40B4-BE49-F238E27FC236}">
                <a16:creationId xmlns:a16="http://schemas.microsoft.com/office/drawing/2014/main" id="{A7DCCD85-53FE-1950-86AA-165959A6E8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2341" y="6465679"/>
            <a:ext cx="1601858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Calibr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1 Version 3</a:t>
            </a:r>
          </a:p>
        </p:txBody>
      </p:sp>
      <p:sp>
        <p:nvSpPr>
          <p:cNvPr id="13" name="Picture Placeholder 18">
            <a:extLst>
              <a:ext uri="{FF2B5EF4-FFF2-40B4-BE49-F238E27FC236}">
                <a16:creationId xmlns:a16="http://schemas.microsoft.com/office/drawing/2014/main" id="{91074BD9-AEC6-A135-E3EF-FC17BC7D77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76800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E6A7E1C9-6E1B-C02F-4833-EEA35AF260A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94602" y="518198"/>
            <a:ext cx="2743200" cy="723900"/>
          </a:xfrm>
          <a:prstGeom prst="rect">
            <a:avLst/>
          </a:prstGeom>
        </p:spPr>
      </p:pic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391A97E-F8BA-65B7-003F-1A283C89E4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#</a:t>
            </a:r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F4384A7B-DDD5-84C7-F677-30C2CC5AFCC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49C404D-84A0-2C7F-A4DF-099DF33D38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>
              <a:defRPr sz="3600" b="1">
                <a:solidFill>
                  <a:srgbClr val="00868F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Lesson Name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93E1CA-B582-4742-0034-0D8AF08D7A1B}"/>
              </a:ext>
            </a:extLst>
          </p:cNvPr>
          <p:cNvSpPr txBox="1"/>
          <p:nvPr userDrawn="1"/>
        </p:nvSpPr>
        <p:spPr>
          <a:xfrm>
            <a:off x="4601031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Years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D794C8-040F-CD0B-73F7-50E63A2A8035}"/>
              </a:ext>
            </a:extLst>
          </p:cNvPr>
          <p:cNvSpPr txBox="1"/>
          <p:nvPr userDrawn="1"/>
        </p:nvSpPr>
        <p:spPr>
          <a:xfrm>
            <a:off x="6740832" y="-218778"/>
            <a:ext cx="2217274" cy="193899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1-2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59670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E03BF11-6756-3F05-0C3C-9A9CA1F69F4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CA7B45-4FCA-08FB-7F12-EE375935E6BE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rgbClr val="177F99"/>
                </a:solidFill>
                <a:latin typeface="Calibr"/>
              </a:rPr>
              <a:t>Revise</a:t>
            </a:r>
            <a:r>
              <a:rPr lang="en-US" sz="3600" b="1" i="0">
                <a:solidFill>
                  <a:srgbClr val="A6A6A6"/>
                </a:solidFill>
                <a:latin typeface="Calibr"/>
              </a:rPr>
              <a:t> &gt; Reflect &gt; Connect</a:t>
            </a:r>
          </a:p>
        </p:txBody>
      </p:sp>
    </p:spTree>
    <p:extLst>
      <p:ext uri="{BB962C8B-B14F-4D97-AF65-F5344CB8AC3E}">
        <p14:creationId xmlns:p14="http://schemas.microsoft.com/office/powerpoint/2010/main" val="9015592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E0BBC3A-BA17-A77D-D4C2-8CA8D859EBF1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chemeClr val="accent2"/>
                </a:solidFill>
                <a:latin typeface="Calibr"/>
              </a:rPr>
              <a:t>Revise</a:t>
            </a:r>
            <a:r>
              <a:rPr lang="en-US" sz="3600" b="1" i="0">
                <a:solidFill>
                  <a:srgbClr val="A6A6A6"/>
                </a:solidFill>
                <a:latin typeface="Calibr"/>
              </a:rPr>
              <a:t> &gt; </a:t>
            </a:r>
            <a:r>
              <a:rPr lang="en-US" sz="3600" b="1" i="0">
                <a:solidFill>
                  <a:srgbClr val="177F99"/>
                </a:solidFill>
                <a:latin typeface="Calibr"/>
              </a:rPr>
              <a:t>Reflect</a:t>
            </a:r>
            <a:r>
              <a:rPr lang="en-US" sz="3600" b="1" i="0">
                <a:solidFill>
                  <a:srgbClr val="A6A6A6"/>
                </a:solidFill>
                <a:latin typeface="Calibr"/>
              </a:rPr>
              <a:t> &gt; Connect</a:t>
            </a:r>
          </a:p>
        </p:txBody>
      </p:sp>
    </p:spTree>
    <p:extLst>
      <p:ext uri="{BB962C8B-B14F-4D97-AF65-F5344CB8AC3E}">
        <p14:creationId xmlns:p14="http://schemas.microsoft.com/office/powerpoint/2010/main" val="3237504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n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823F659-5E29-3BBD-6865-A74DB782B7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A61AC2-50F3-1971-C372-092EB7D97BCB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chemeClr val="accent2"/>
                </a:solidFill>
                <a:latin typeface="Calibr"/>
              </a:rPr>
              <a:t>Revise</a:t>
            </a:r>
            <a:r>
              <a:rPr lang="en-US" sz="3600" b="1" i="0">
                <a:solidFill>
                  <a:srgbClr val="A6A6A6"/>
                </a:solidFill>
                <a:latin typeface="Calibr"/>
              </a:rPr>
              <a:t> &gt; </a:t>
            </a:r>
            <a:r>
              <a:rPr lang="en-US" sz="3600" b="1" i="0">
                <a:solidFill>
                  <a:schemeClr val="accent2"/>
                </a:solidFill>
                <a:latin typeface="Calibr"/>
              </a:rPr>
              <a:t>Reflect</a:t>
            </a:r>
            <a:r>
              <a:rPr lang="en-US" sz="3600" b="1" i="0">
                <a:solidFill>
                  <a:srgbClr val="A6A6A6"/>
                </a:solidFill>
                <a:latin typeface="Calibr"/>
              </a:rPr>
              <a:t> &gt; </a:t>
            </a:r>
            <a:r>
              <a:rPr lang="en-US" sz="3600" b="1" i="0">
                <a:solidFill>
                  <a:srgbClr val="177F99"/>
                </a:solidFill>
                <a:latin typeface="Calibr"/>
              </a:rPr>
              <a:t>Connect</a:t>
            </a:r>
          </a:p>
        </p:txBody>
      </p:sp>
    </p:spTree>
    <p:extLst>
      <p:ext uri="{BB962C8B-B14F-4D97-AF65-F5344CB8AC3E}">
        <p14:creationId xmlns:p14="http://schemas.microsoft.com/office/powerpoint/2010/main" val="24704882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0358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557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D5F9930-D58F-2D45-FAD2-C9F230DC34B0}"/>
              </a:ext>
            </a:extLst>
          </p:cNvPr>
          <p:cNvSpPr txBox="1"/>
          <p:nvPr userDrawn="1"/>
        </p:nvSpPr>
        <p:spPr>
          <a:xfrm>
            <a:off x="3438144" y="-3767328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76DCBCC9-3F2A-9BE7-4878-8EFE308B65D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B373F6-09F1-A69B-DC61-48A8C5B5DBC8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  <a:r>
              <a:rPr lang="en-US" sz="3600" b="1" i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Recall </a:t>
            </a:r>
            <a:r>
              <a:rPr lang="en-US" sz="3600" b="1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Apply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0040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2950783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E7E0F3-6101-5F02-BC89-80BBB9E85D80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34502B4-0196-B7E8-069A-CB7B59F2E0D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0C7062-646C-9BB2-E98A-734CCAF8A403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  <a:r>
              <a:rPr lang="en-US" sz="3600" b="1" i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</a:t>
            </a: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Apply</a:t>
            </a:r>
          </a:p>
        </p:txBody>
      </p:sp>
    </p:spTree>
    <p:extLst>
      <p:ext uri="{BB962C8B-B14F-4D97-AF65-F5344CB8AC3E}">
        <p14:creationId xmlns:p14="http://schemas.microsoft.com/office/powerpoint/2010/main" val="34430752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55C18BF-9441-209D-F16C-6FFCA2386B41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C4B0930-658F-1356-FB18-A18AC48CE38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5C4B45-A85A-19C9-B37F-92AC056CD123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  <a:r>
              <a:rPr lang="en-US" sz="3600" b="1" i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Recall </a:t>
            </a:r>
            <a:r>
              <a:rPr lang="en-US" sz="3600" b="1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</a:t>
            </a: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Apply</a:t>
            </a:r>
          </a:p>
        </p:txBody>
      </p:sp>
    </p:spTree>
    <p:extLst>
      <p:ext uri="{BB962C8B-B14F-4D97-AF65-F5344CB8AC3E}">
        <p14:creationId xmlns:p14="http://schemas.microsoft.com/office/powerpoint/2010/main" val="1107504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C85791-9537-0953-F107-BB7530B9AAA4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9BA371C4-ED13-0F85-5D45-37E7AFB1508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A4647D-93F2-6251-86FE-5784287FA626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 Objective</a:t>
            </a:r>
          </a:p>
        </p:txBody>
      </p:sp>
    </p:spTree>
    <p:extLst>
      <p:ext uri="{BB962C8B-B14F-4D97-AF65-F5344CB8AC3E}">
        <p14:creationId xmlns:p14="http://schemas.microsoft.com/office/powerpoint/2010/main" val="1959084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Crite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DA1BFC-6DD8-7825-C452-CBDF61F60389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19DCF8E-2C06-BA7B-AC2E-695D97B0DDE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0C75A4-E94D-C394-5940-049217AD4078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 Criteria</a:t>
            </a:r>
          </a:p>
        </p:txBody>
      </p:sp>
    </p:spTree>
    <p:extLst>
      <p:ext uri="{BB962C8B-B14F-4D97-AF65-F5344CB8AC3E}">
        <p14:creationId xmlns:p14="http://schemas.microsoft.com/office/powerpoint/2010/main" val="13955473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360D81-5192-4919-8CD2-8811AB93A116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BBC3E09F-F95C-DFC2-BF71-81EBFBAFB2B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EB44C6-E95B-DA7F-9F16-841696DA0D72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Activating Prior Knowledge</a:t>
            </a:r>
          </a:p>
        </p:txBody>
      </p:sp>
    </p:spTree>
    <p:extLst>
      <p:ext uri="{BB962C8B-B14F-4D97-AF65-F5344CB8AC3E}">
        <p14:creationId xmlns:p14="http://schemas.microsoft.com/office/powerpoint/2010/main" val="33265392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8678" y="398449"/>
            <a:ext cx="726965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Activity Name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14385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</a:p>
        </p:txBody>
      </p:sp>
    </p:spTree>
    <p:extLst>
      <p:ext uri="{BB962C8B-B14F-4D97-AF65-F5344CB8AC3E}">
        <p14:creationId xmlns:p14="http://schemas.microsoft.com/office/powerpoint/2010/main" val="7471325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A0F8B2-D0DB-B401-E009-D94E6CC238AE}"/>
              </a:ext>
            </a:extLst>
          </p:cNvPr>
          <p:cNvSpPr/>
          <p:nvPr userDrawn="1"/>
        </p:nvSpPr>
        <p:spPr>
          <a:xfrm>
            <a:off x="431799" y="6334145"/>
            <a:ext cx="1836388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b="0" i="0">
                <a:solidFill>
                  <a:srgbClr val="177F99"/>
                </a:solidFill>
                <a:latin typeface="Calibr"/>
                <a:cs typeface="Calibri" panose="020F0502020204030204" pitchFamily="34" charset="0"/>
              </a:rPr>
              <a:t>Lesson 7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5BD6C1-B4E3-F065-26B8-751DD4324E2B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Calibr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Calibr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E99CCD-73AD-3470-4D1B-55EFE39BFAA4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0358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US" sz="1100">
              <a:solidFill>
                <a:schemeClr val="tx2"/>
              </a:solidFill>
            </a:endParaRPr>
          </a:p>
        </p:txBody>
      </p:sp>
    </p:spTree>
    <p:custDataLst>
      <p:tags r:id="rId25"/>
    </p:custDataLst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88" r:id="rId1"/>
    <p:sldLayoutId id="2147486410" r:id="rId2"/>
    <p:sldLayoutId id="2147486355" r:id="rId3"/>
    <p:sldLayoutId id="2147486398" r:id="rId4"/>
    <p:sldLayoutId id="2147486399" r:id="rId5"/>
    <p:sldLayoutId id="2147486400" r:id="rId6"/>
    <p:sldLayoutId id="2147486401" r:id="rId7"/>
    <p:sldLayoutId id="2147486396" r:id="rId8"/>
    <p:sldLayoutId id="2147486397" r:id="rId9"/>
    <p:sldLayoutId id="2147486402" r:id="rId10"/>
    <p:sldLayoutId id="2147486406" r:id="rId11"/>
    <p:sldLayoutId id="2147486407" r:id="rId12"/>
    <p:sldLayoutId id="2147486408" r:id="rId13"/>
    <p:sldLayoutId id="2147486409" r:id="rId14"/>
    <p:sldLayoutId id="2147486403" r:id="rId15"/>
    <p:sldLayoutId id="2147486404" r:id="rId16"/>
    <p:sldLayoutId id="2147486405" r:id="rId17"/>
    <p:sldLayoutId id="2147486391" r:id="rId18"/>
    <p:sldLayoutId id="2147486395" r:id="rId19"/>
    <p:sldLayoutId id="2147486392" r:id="rId20"/>
    <p:sldLayoutId id="2147486393" r:id="rId21"/>
    <p:sldLayoutId id="2147486394" r:id="rId22"/>
    <p:sldLayoutId id="2147486390" r:id="rId23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800" kern="1200">
          <a:solidFill>
            <a:schemeClr val="bg2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bg2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200" kern="1200">
          <a:solidFill>
            <a:schemeClr val="bg2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000" kern="1200">
          <a:solidFill>
            <a:schemeClr val="bg2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00" kern="1200">
          <a:solidFill>
            <a:schemeClr val="bg2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0.xml"/><Relationship Id="rId1" Type="http://schemas.openxmlformats.org/officeDocument/2006/relationships/video" Target="https://www.youtube.com/embed/rBrd_3VMC3c?start=22&amp;feature=oembed" TargetMode="Externa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5.xml"/><Relationship Id="rId1" Type="http://schemas.openxmlformats.org/officeDocument/2006/relationships/video" Target="https://www.youtube.com/embed/rBrd_3VMC3c?start=22&amp;feature=oembed" TargetMode="Externa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commons.wikimedia.org/wiki/File:Notes_on_the_staff.gif" TargetMode="External"/><Relationship Id="rId4" Type="http://schemas.openxmlformats.org/officeDocument/2006/relationships/image" Target="../media/image2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0.png"/><Relationship Id="rId4" Type="http://schemas.openxmlformats.org/officeDocument/2006/relationships/hyperlink" Target="https://commons.wikimedia.org/wiki/File:Notes_on_the_staff.gif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7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3C5DF89-53A8-7633-5DD0-8CC31DA9ACB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lIns="0" tIns="45720" rIns="91440" bIns="45720" anchor="t">
            <a:noAutofit/>
          </a:bodyPr>
          <a:lstStyle/>
          <a:p>
            <a:r>
              <a:rPr lang="en-US">
                <a:solidFill>
                  <a:schemeClr val="bg1"/>
                </a:solidFill>
                <a:ea typeface="Calibri"/>
              </a:rPr>
              <a:t>Jazz Music 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11EC094-8A37-C6C5-1B8D-0013D75E5C8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 lIns="0" tIns="45720" rIns="91440" bIns="45720" anchor="t"/>
          <a:lstStyle/>
          <a:p>
            <a:r>
              <a:rPr lang="en-US">
                <a:solidFill>
                  <a:schemeClr val="bg1"/>
                </a:solidFill>
                <a:ea typeface="Calibri"/>
              </a:rPr>
              <a:t>What a Wonderful World 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CEA62B3-9797-1E9D-EB6A-8DC2CACBA9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Unit 1 Version 3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E8BDDC0-8047-E97B-BA55-5B2616EBE1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lIns="0" tIns="45720" rIns="91440" bIns="45720" anchor="t">
            <a:noAutofit/>
          </a:bodyPr>
          <a:lstStyle/>
          <a:p>
            <a:r>
              <a:rPr lang="en-US">
                <a:solidFill>
                  <a:schemeClr val="bg1"/>
                </a:solidFill>
                <a:ea typeface="Calibri"/>
              </a:rPr>
              <a:t>Lesson 7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B40EFA6C-5EA0-AE3F-5722-5D07D9D8C83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4261390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AADB2E-2C84-5ADE-9D89-6ED30FFFFD0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lIns="0" tIns="0" rIns="0" bIns="0" anchor="t"/>
          <a:lstStyle/>
          <a:p>
            <a:r>
              <a:rPr lang="en-GB">
                <a:ea typeface="Calibri"/>
              </a:rPr>
              <a:t>Rhythms </a:t>
            </a:r>
            <a:endParaRPr lang="en-GB"/>
          </a:p>
        </p:txBody>
      </p:sp>
      <p:pic>
        <p:nvPicPr>
          <p:cNvPr id="6" name="Picture 5" descr="A person playing a piano&#10;&#10;AI-generated content may be incorrect.">
            <a:extLst>
              <a:ext uri="{FF2B5EF4-FFF2-40B4-BE49-F238E27FC236}">
                <a16:creationId xmlns:a16="http://schemas.microsoft.com/office/drawing/2014/main" id="{69D13746-26B5-7F0D-8658-676D5567B0D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071" y="2195391"/>
            <a:ext cx="4234180" cy="288694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DC19513-5A85-079B-8CCD-F9E8A16FAEE0}"/>
              </a:ext>
            </a:extLst>
          </p:cNvPr>
          <p:cNvSpPr txBox="1"/>
          <p:nvPr/>
        </p:nvSpPr>
        <p:spPr>
          <a:xfrm>
            <a:off x="4834161" y="2195391"/>
            <a:ext cx="4572000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AU" sz="2400" b="0" i="0" dirty="0">
                <a:solidFill>
                  <a:srgbClr val="000000"/>
                </a:solidFill>
                <a:effectLst/>
                <a:latin typeface="Calibri"/>
                <a:ea typeface="Calibri"/>
                <a:cs typeface="Arial"/>
              </a:rPr>
              <a:t>1. </a:t>
            </a:r>
            <a:r>
              <a:rPr lang="en-AU" i="0" dirty="0">
                <a:solidFill>
                  <a:srgbClr val="000000"/>
                </a:solidFill>
                <a:latin typeface="Calibri"/>
                <a:ea typeface="Calibri"/>
                <a:cs typeface="Arial"/>
              </a:rPr>
              <a:t>Learn the rhythms. </a:t>
            </a:r>
            <a:endParaRPr lang="en-US" dirty="0">
              <a:latin typeface="Calibri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745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50CCC4-03E4-AF1A-BE5D-7DF4CE03920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lIns="0" tIns="0" rIns="0" bIns="0" anchor="t"/>
          <a:lstStyle/>
          <a:p>
            <a:r>
              <a:rPr lang="en-US"/>
              <a:t>Singing Rhythms </a:t>
            </a:r>
          </a:p>
        </p:txBody>
      </p:sp>
      <p:pic>
        <p:nvPicPr>
          <p:cNvPr id="5" name="Online Media 4" descr="Louis Armstrong - What A Wonderful World (Official Video)">
            <a:hlinkClick r:id="" action="ppaction://media"/>
            <a:extLst>
              <a:ext uri="{FF2B5EF4-FFF2-40B4-BE49-F238E27FC236}">
                <a16:creationId xmlns:a16="http://schemas.microsoft.com/office/drawing/2014/main" id="{5B92D564-5BE5-7968-BAF9-0AB8CBB232D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20191" y="1463040"/>
            <a:ext cx="7703618" cy="435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20127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9F9B9C-AFDC-BBE3-7E79-1B3D6290C5E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>
                <a:solidFill>
                  <a:schemeClr val="tx1"/>
                </a:solidFill>
              </a:rPr>
              <a:t>Rhythms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EE333E-98A4-AF34-3D4F-46D6213F1A3C}"/>
              </a:ext>
            </a:extLst>
          </p:cNvPr>
          <p:cNvSpPr txBox="1"/>
          <p:nvPr/>
        </p:nvSpPr>
        <p:spPr>
          <a:xfrm>
            <a:off x="5292734" y="3196381"/>
            <a:ext cx="3500202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AU" i="0">
                <a:solidFill>
                  <a:srgbClr val="1F1F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a wonderful world</a:t>
            </a:r>
            <a:br>
              <a:rPr lang="en-AU" b="0" i="0">
                <a:solidFill>
                  <a:srgbClr val="1F1F1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AU" b="0" i="0">
              <a:solidFill>
                <a:srgbClr val="1F1F1F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nline Media 3" descr="Louis Armstrong - What A Wonderful World (Official Video)">
            <a:hlinkClick r:id="" action="ppaction://media"/>
            <a:extLst>
              <a:ext uri="{FF2B5EF4-FFF2-40B4-BE49-F238E27FC236}">
                <a16:creationId xmlns:a16="http://schemas.microsoft.com/office/drawing/2014/main" id="{8A144DBF-F841-4332-A97D-2DAF16DB75B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30352" y="2124123"/>
            <a:ext cx="4619034" cy="260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04751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33C62A-F6E3-0795-C7E5-1A14F5038A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083C44-C07A-38DA-03C0-3719E9449E3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lIns="0" tIns="0" rIns="0" bIns="0" anchor="t"/>
          <a:lstStyle/>
          <a:p>
            <a:r>
              <a:rPr lang="en-GB">
                <a:ea typeface="Calibri"/>
              </a:rPr>
              <a:t>Note Names </a:t>
            </a:r>
            <a:endParaRPr lang="en-GB"/>
          </a:p>
        </p:txBody>
      </p:sp>
      <p:pic>
        <p:nvPicPr>
          <p:cNvPr id="6" name="Picture 5" descr="A person playing a piano&#10;&#10;AI-generated content may be incorrect.">
            <a:extLst>
              <a:ext uri="{FF2B5EF4-FFF2-40B4-BE49-F238E27FC236}">
                <a16:creationId xmlns:a16="http://schemas.microsoft.com/office/drawing/2014/main" id="{29011C8B-40DA-95EC-2089-A646C2DCC48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071" y="2195391"/>
            <a:ext cx="4234180" cy="28869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3C5B3B-02ED-8A77-4F0E-26DC377D4D36}"/>
              </a:ext>
            </a:extLst>
          </p:cNvPr>
          <p:cNvSpPr txBox="1"/>
          <p:nvPr/>
        </p:nvSpPr>
        <p:spPr>
          <a:xfrm>
            <a:off x="4877704" y="2140662"/>
            <a:ext cx="4572000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AU" sz="2400" b="0" i="0" dirty="0">
                <a:solidFill>
                  <a:srgbClr val="000000"/>
                </a:solidFill>
                <a:effectLst/>
                <a:latin typeface="Calibri"/>
                <a:ea typeface="Calibri"/>
                <a:cs typeface="Arial"/>
              </a:rPr>
              <a:t>1. </a:t>
            </a:r>
            <a:r>
              <a:rPr lang="en-AU" i="0" dirty="0">
                <a:solidFill>
                  <a:srgbClr val="000000"/>
                </a:solidFill>
                <a:latin typeface="Calibri"/>
                <a:ea typeface="Calibri"/>
                <a:cs typeface="Arial"/>
              </a:rPr>
              <a:t>Learn the rhythms. </a:t>
            </a:r>
            <a:endParaRPr lang="en-US" dirty="0">
              <a:latin typeface="Calibri"/>
              <a:ea typeface="Calibri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31A8A6-873F-2FA4-1A10-A47C1B5D755C}"/>
              </a:ext>
            </a:extLst>
          </p:cNvPr>
          <p:cNvSpPr txBox="1"/>
          <p:nvPr/>
        </p:nvSpPr>
        <p:spPr>
          <a:xfrm>
            <a:off x="4877704" y="2967335"/>
            <a:ext cx="45720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AU" sz="24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2. </a:t>
            </a:r>
            <a:r>
              <a:rPr lang="en-AU" i="0">
                <a:solidFill>
                  <a:srgbClr val="000000"/>
                </a:solidFill>
                <a:latin typeface="Calibri" panose="020F0502020204030204" pitchFamily="34" charset="0"/>
              </a:rPr>
              <a:t>Identify note names.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31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What A Wonderful World by Louis Armstrong Sheet Music for Super Easy Piano  at Sheet Music Direct">
            <a:extLst>
              <a:ext uri="{FF2B5EF4-FFF2-40B4-BE49-F238E27FC236}">
                <a16:creationId xmlns:a16="http://schemas.microsoft.com/office/drawing/2014/main" id="{1A77B5AC-4E52-B2FD-4250-BAADDE2AFF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25905" y="2117558"/>
            <a:ext cx="6492189" cy="151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88FC2B1-ADE2-5FA3-5D0B-C5296186E6B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Note Names </a:t>
            </a:r>
          </a:p>
        </p:txBody>
      </p:sp>
      <p:pic>
        <p:nvPicPr>
          <p:cNvPr id="10" name="Picture 9" descr="A close-up of a music note&#10;&#10;AI-generated content may be incorrect.">
            <a:extLst>
              <a:ext uri="{FF2B5EF4-FFF2-40B4-BE49-F238E27FC236}">
                <a16:creationId xmlns:a16="http://schemas.microsoft.com/office/drawing/2014/main" id="{8F58B7DE-428D-1425-98B3-910B3D64AD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517484" y="4251455"/>
            <a:ext cx="1880755" cy="1734202"/>
          </a:xfrm>
          <a:prstGeom prst="rect">
            <a:avLst/>
          </a:prstGeom>
        </p:spPr>
      </p:pic>
      <p:sp>
        <p:nvSpPr>
          <p:cNvPr id="3" name="Arrow: Up 2">
            <a:extLst>
              <a:ext uri="{FF2B5EF4-FFF2-40B4-BE49-F238E27FC236}">
                <a16:creationId xmlns:a16="http://schemas.microsoft.com/office/drawing/2014/main" id="{90AEB583-17DE-8CE2-2702-2F93E78C883F}"/>
              </a:ext>
            </a:extLst>
          </p:cNvPr>
          <p:cNvSpPr/>
          <p:nvPr/>
        </p:nvSpPr>
        <p:spPr>
          <a:xfrm rot="584245">
            <a:off x="2721143" y="3012719"/>
            <a:ext cx="484632" cy="978408"/>
          </a:xfrm>
          <a:prstGeom prst="upArrow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100">
              <a:solidFill>
                <a:schemeClr val="tx2"/>
              </a:solidFill>
            </a:endParaRPr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D32B7627-08A6-505D-EE2F-CD0E30C24EF9}"/>
              </a:ext>
            </a:extLst>
          </p:cNvPr>
          <p:cNvSpPr/>
          <p:nvPr/>
        </p:nvSpPr>
        <p:spPr>
          <a:xfrm>
            <a:off x="3809279" y="3140445"/>
            <a:ext cx="484632" cy="978408"/>
          </a:xfrm>
          <a:prstGeom prst="upArrow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1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669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80D3DAF-CB6F-EB61-D5B1-456F2F0288E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Note Names </a:t>
            </a:r>
          </a:p>
        </p:txBody>
      </p:sp>
      <p:pic>
        <p:nvPicPr>
          <p:cNvPr id="10" name="Picture 9" descr="A close-up of a music note&#10;&#10;AI-generated content may be incorrect.">
            <a:extLst>
              <a:ext uri="{FF2B5EF4-FFF2-40B4-BE49-F238E27FC236}">
                <a16:creationId xmlns:a16="http://schemas.microsoft.com/office/drawing/2014/main" id="{9425749A-AE80-62CE-CEB9-E5E567B35D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535772" y="4586789"/>
            <a:ext cx="1880755" cy="1734202"/>
          </a:xfrm>
          <a:prstGeom prst="rect">
            <a:avLst/>
          </a:prstGeom>
        </p:spPr>
      </p:pic>
      <p:pic>
        <p:nvPicPr>
          <p:cNvPr id="7" name="Picture 2" descr="What A Wonderful World by Louis Armstrong Sheet Music for Super Easy Piano  at Sheet Music Direct">
            <a:extLst>
              <a:ext uri="{FF2B5EF4-FFF2-40B4-BE49-F238E27FC236}">
                <a16:creationId xmlns:a16="http://schemas.microsoft.com/office/drawing/2014/main" id="{2816C781-B710-BB69-7727-B1EAD133B0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25905" y="2117558"/>
            <a:ext cx="6492189" cy="151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rrow: Up 7">
            <a:extLst>
              <a:ext uri="{FF2B5EF4-FFF2-40B4-BE49-F238E27FC236}">
                <a16:creationId xmlns:a16="http://schemas.microsoft.com/office/drawing/2014/main" id="{0683A31F-5C21-70F4-9DF7-BFE92BB2A68D}"/>
              </a:ext>
            </a:extLst>
          </p:cNvPr>
          <p:cNvSpPr/>
          <p:nvPr/>
        </p:nvSpPr>
        <p:spPr>
          <a:xfrm>
            <a:off x="5632118" y="2925014"/>
            <a:ext cx="484632" cy="978408"/>
          </a:xfrm>
          <a:prstGeom prst="upArrow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100">
              <a:solidFill>
                <a:schemeClr val="tx2"/>
              </a:solidFill>
            </a:endParaRPr>
          </a:p>
        </p:txBody>
      </p:sp>
      <p:sp>
        <p:nvSpPr>
          <p:cNvPr id="3" name="Arrow: Up 2">
            <a:extLst>
              <a:ext uri="{FF2B5EF4-FFF2-40B4-BE49-F238E27FC236}">
                <a16:creationId xmlns:a16="http://schemas.microsoft.com/office/drawing/2014/main" id="{CE81AC0E-09D7-B2AE-73B6-96B730839F06}"/>
              </a:ext>
            </a:extLst>
          </p:cNvPr>
          <p:cNvSpPr/>
          <p:nvPr/>
        </p:nvSpPr>
        <p:spPr>
          <a:xfrm rot="1198631">
            <a:off x="4624297" y="2939796"/>
            <a:ext cx="484632" cy="978408"/>
          </a:xfrm>
          <a:prstGeom prst="upArrow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1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91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757D05-90E4-B236-B016-1F1B6C93D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9265D68-8B16-0132-4760-A0D916DFA55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lIns="0" tIns="0" rIns="0" bIns="0" anchor="t"/>
          <a:lstStyle/>
          <a:p>
            <a:r>
              <a:rPr lang="en-GB">
                <a:ea typeface="Calibri"/>
              </a:rPr>
              <a:t>Notes on the Keyboard</a:t>
            </a:r>
          </a:p>
        </p:txBody>
      </p:sp>
      <p:pic>
        <p:nvPicPr>
          <p:cNvPr id="6" name="Picture 5" descr="A person playing a piano&#10;&#10;AI-generated content may be incorrect.">
            <a:extLst>
              <a:ext uri="{FF2B5EF4-FFF2-40B4-BE49-F238E27FC236}">
                <a16:creationId xmlns:a16="http://schemas.microsoft.com/office/drawing/2014/main" id="{8AAB9C5E-A55F-EE83-3E03-DB9C54C3A8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071" y="2195391"/>
            <a:ext cx="4234180" cy="288694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BBA25D-9ED1-8843-F439-21BDEC4B4EF7}"/>
              </a:ext>
            </a:extLst>
          </p:cNvPr>
          <p:cNvSpPr txBox="1"/>
          <p:nvPr/>
        </p:nvSpPr>
        <p:spPr>
          <a:xfrm>
            <a:off x="4866819" y="2195391"/>
            <a:ext cx="4572000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AU" sz="2400" b="0" i="0">
                <a:solidFill>
                  <a:srgbClr val="000000"/>
                </a:solidFill>
                <a:effectLst/>
                <a:latin typeface="Calibri"/>
                <a:ea typeface="Calibri"/>
                <a:cs typeface="Arial"/>
              </a:rPr>
              <a:t>1. </a:t>
            </a:r>
            <a:r>
              <a:rPr lang="en-AU" i="0">
                <a:solidFill>
                  <a:srgbClr val="000000"/>
                </a:solidFill>
                <a:latin typeface="Calibri"/>
                <a:ea typeface="Calibri"/>
                <a:cs typeface="Arial"/>
              </a:rPr>
              <a:t>Learn the rhythms. </a:t>
            </a:r>
            <a:endParaRPr lang="en-US">
              <a:latin typeface="Calibri"/>
              <a:ea typeface="Calibri"/>
              <a:cs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74BC19-1681-98CC-8364-BD97B1BD2912}"/>
              </a:ext>
            </a:extLst>
          </p:cNvPr>
          <p:cNvSpPr txBox="1"/>
          <p:nvPr/>
        </p:nvSpPr>
        <p:spPr>
          <a:xfrm>
            <a:off x="4866819" y="3022064"/>
            <a:ext cx="45720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AU" sz="24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2. </a:t>
            </a:r>
            <a:r>
              <a:rPr lang="en-AU" i="0">
                <a:solidFill>
                  <a:srgbClr val="000000"/>
                </a:solidFill>
                <a:latin typeface="Calibri" panose="020F0502020204030204" pitchFamily="34" charset="0"/>
              </a:rPr>
              <a:t>Identify note names.</a:t>
            </a:r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AEE0303-2862-3B55-1708-BF5C65E66F3D}"/>
              </a:ext>
            </a:extLst>
          </p:cNvPr>
          <p:cNvSpPr txBox="1"/>
          <p:nvPr/>
        </p:nvSpPr>
        <p:spPr>
          <a:xfrm>
            <a:off x="4866819" y="3848738"/>
            <a:ext cx="550676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 rtl="0" fontAlgn="base">
              <a:buFont typeface="+mj-lt"/>
              <a:buAutoNum type="arabicPeriod" startAt="3"/>
            </a:pPr>
            <a:r>
              <a:rPr lang="en-AU" i="0">
                <a:solidFill>
                  <a:srgbClr val="000000"/>
                </a:solidFill>
                <a:latin typeface="Calibri" panose="020F0502020204030204" pitchFamily="34" charset="0"/>
              </a:rPr>
              <a:t> F</a:t>
            </a:r>
            <a:r>
              <a:rPr lang="en-AU" sz="24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ind notes on the keyboard. </a:t>
            </a:r>
          </a:p>
        </p:txBody>
      </p:sp>
    </p:spTree>
    <p:extLst>
      <p:ext uri="{BB962C8B-B14F-4D97-AF65-F5344CB8AC3E}">
        <p14:creationId xmlns:p14="http://schemas.microsoft.com/office/powerpoint/2010/main" val="281095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91C1AE-00EC-EC13-5EE2-64157BF74C1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Notes on the Keyboard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A0A0B8E-9B2F-A7DF-598F-D4902D0536D8}"/>
              </a:ext>
            </a:extLst>
          </p:cNvPr>
          <p:cNvCxnSpPr>
            <a:cxnSpLocks/>
          </p:cNvCxnSpPr>
          <p:nvPr/>
        </p:nvCxnSpPr>
        <p:spPr>
          <a:xfrm>
            <a:off x="942147" y="4703164"/>
            <a:ext cx="223576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6C13205-E99C-31FB-E13D-AABCC9B2C171}"/>
              </a:ext>
            </a:extLst>
          </p:cNvPr>
          <p:cNvSpPr txBox="1"/>
          <p:nvPr/>
        </p:nvSpPr>
        <p:spPr>
          <a:xfrm>
            <a:off x="955850" y="4119579"/>
            <a:ext cx="208827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AU" sz="24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keyboard chart</a:t>
            </a:r>
          </a:p>
        </p:txBody>
      </p:sp>
      <p:pic>
        <p:nvPicPr>
          <p:cNvPr id="5" name="Picture 4" descr="Piano Notes and Keys – How to Label Piano Keys">
            <a:extLst>
              <a:ext uri="{FF2B5EF4-FFF2-40B4-BE49-F238E27FC236}">
                <a16:creationId xmlns:a16="http://schemas.microsoft.com/office/drawing/2014/main" id="{09CAE152-CF26-3328-9C3F-90180F7143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7"/>
          <a:stretch/>
        </p:blipFill>
        <p:spPr>
          <a:xfrm>
            <a:off x="3634974" y="3639502"/>
            <a:ext cx="2722265" cy="1421818"/>
          </a:xfrm>
          <a:prstGeom prst="rect">
            <a:avLst/>
          </a:prstGeom>
        </p:spPr>
      </p:pic>
      <p:sp>
        <p:nvSpPr>
          <p:cNvPr id="7" name="Arrow: Up 2">
            <a:extLst>
              <a:ext uri="{FF2B5EF4-FFF2-40B4-BE49-F238E27FC236}">
                <a16:creationId xmlns:a16="http://schemas.microsoft.com/office/drawing/2014/main" id="{BB06C6A6-34B3-44F4-EDCD-DFC259B13F0E}"/>
              </a:ext>
            </a:extLst>
          </p:cNvPr>
          <p:cNvSpPr/>
          <p:nvPr/>
        </p:nvSpPr>
        <p:spPr>
          <a:xfrm rot="1835498">
            <a:off x="3872130" y="4828613"/>
            <a:ext cx="484632" cy="978408"/>
          </a:xfrm>
          <a:prstGeom prst="upArrow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100">
              <a:solidFill>
                <a:schemeClr val="tx2"/>
              </a:solidFill>
            </a:endParaRPr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C65C2004-48E0-CDC2-3DC0-6EAD3522C756}"/>
              </a:ext>
            </a:extLst>
          </p:cNvPr>
          <p:cNvSpPr/>
          <p:nvPr/>
        </p:nvSpPr>
        <p:spPr>
          <a:xfrm rot="20363159">
            <a:off x="4606418" y="4815573"/>
            <a:ext cx="565748" cy="978408"/>
          </a:xfrm>
          <a:prstGeom prst="upArrow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100">
              <a:solidFill>
                <a:schemeClr val="tx2"/>
              </a:solidFill>
            </a:endParaRPr>
          </a:p>
        </p:txBody>
      </p:sp>
      <p:pic>
        <p:nvPicPr>
          <p:cNvPr id="3" name="Picture 2" descr="What A Wonderful World by Louis Armstrong Sheet Music for Super Easy Piano  at Sheet Music Direct">
            <a:extLst>
              <a:ext uri="{FF2B5EF4-FFF2-40B4-BE49-F238E27FC236}">
                <a16:creationId xmlns:a16="http://schemas.microsoft.com/office/drawing/2014/main" id="{3BE75139-5536-EA7C-FC9A-E798FE9E24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25905" y="1803359"/>
            <a:ext cx="6492189" cy="151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71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DE8DC6D-CBB0-295A-1AC6-7354116CDEF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Notes on the Keyboard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E2AFCEA-B2F2-1EA5-59D3-7C8045A6CBD8}"/>
              </a:ext>
            </a:extLst>
          </p:cNvPr>
          <p:cNvCxnSpPr>
            <a:cxnSpLocks/>
          </p:cNvCxnSpPr>
          <p:nvPr/>
        </p:nvCxnSpPr>
        <p:spPr>
          <a:xfrm>
            <a:off x="942147" y="4703164"/>
            <a:ext cx="223576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701F0B3-65F9-D98E-A1BC-80FF3F51DBC7}"/>
              </a:ext>
            </a:extLst>
          </p:cNvPr>
          <p:cNvSpPr txBox="1"/>
          <p:nvPr/>
        </p:nvSpPr>
        <p:spPr>
          <a:xfrm>
            <a:off x="955850" y="4119579"/>
            <a:ext cx="208827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AU" sz="24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keyboard chart</a:t>
            </a:r>
          </a:p>
        </p:txBody>
      </p:sp>
      <p:pic>
        <p:nvPicPr>
          <p:cNvPr id="3" name="Picture 2" descr="Piano Notes and Keys – How to Label Piano Keys">
            <a:extLst>
              <a:ext uri="{FF2B5EF4-FFF2-40B4-BE49-F238E27FC236}">
                <a16:creationId xmlns:a16="http://schemas.microsoft.com/office/drawing/2014/main" id="{F5559D78-00BF-A844-D06C-19A276657C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7"/>
          <a:stretch/>
        </p:blipFill>
        <p:spPr>
          <a:xfrm>
            <a:off x="3586528" y="3778909"/>
            <a:ext cx="2722265" cy="1421818"/>
          </a:xfrm>
          <a:prstGeom prst="rect">
            <a:avLst/>
          </a:prstGeom>
        </p:spPr>
      </p:pic>
      <p:sp>
        <p:nvSpPr>
          <p:cNvPr id="8" name="Arrow: Up 7">
            <a:extLst>
              <a:ext uri="{FF2B5EF4-FFF2-40B4-BE49-F238E27FC236}">
                <a16:creationId xmlns:a16="http://schemas.microsoft.com/office/drawing/2014/main" id="{D0E97416-18F7-A30C-8D73-547DE46E9302}"/>
              </a:ext>
            </a:extLst>
          </p:cNvPr>
          <p:cNvSpPr/>
          <p:nvPr/>
        </p:nvSpPr>
        <p:spPr>
          <a:xfrm rot="1458698">
            <a:off x="4365731" y="5196157"/>
            <a:ext cx="484632" cy="978408"/>
          </a:xfrm>
          <a:prstGeom prst="upArrow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100">
              <a:solidFill>
                <a:schemeClr val="tx2"/>
              </a:solidFill>
            </a:endParaRPr>
          </a:p>
        </p:txBody>
      </p:sp>
      <p:sp>
        <p:nvSpPr>
          <p:cNvPr id="9" name="Arrow: Up 8">
            <a:extLst>
              <a:ext uri="{FF2B5EF4-FFF2-40B4-BE49-F238E27FC236}">
                <a16:creationId xmlns:a16="http://schemas.microsoft.com/office/drawing/2014/main" id="{F696E4FC-CFFC-1333-47FF-FF5EF592B37E}"/>
              </a:ext>
            </a:extLst>
          </p:cNvPr>
          <p:cNvSpPr/>
          <p:nvPr/>
        </p:nvSpPr>
        <p:spPr>
          <a:xfrm rot="20015270">
            <a:off x="5292734" y="5252536"/>
            <a:ext cx="484632" cy="978408"/>
          </a:xfrm>
          <a:prstGeom prst="upArrow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100">
              <a:solidFill>
                <a:schemeClr val="tx2"/>
              </a:solidFill>
            </a:endParaRPr>
          </a:p>
        </p:txBody>
      </p:sp>
      <p:pic>
        <p:nvPicPr>
          <p:cNvPr id="4" name="Picture 2" descr="What A Wonderful World by Louis Armstrong Sheet Music for Super Easy Piano  at Sheet Music Direct">
            <a:extLst>
              <a:ext uri="{FF2B5EF4-FFF2-40B4-BE49-F238E27FC236}">
                <a16:creationId xmlns:a16="http://schemas.microsoft.com/office/drawing/2014/main" id="{44AE3B80-FFF1-A7D4-2494-DEA1E806FF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25905" y="1899036"/>
            <a:ext cx="6492189" cy="151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3655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903CE-158C-4C6B-482E-D0A1547DF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E24A039-71F8-E006-7E61-ABCDA4D1267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lIns="0" tIns="0" rIns="0" bIns="0" anchor="t"/>
          <a:lstStyle/>
          <a:p>
            <a:r>
              <a:rPr lang="en-GB">
                <a:ea typeface="Calibri"/>
              </a:rPr>
              <a:t>Rehearse </a:t>
            </a:r>
            <a:endParaRPr lang="en-US"/>
          </a:p>
        </p:txBody>
      </p:sp>
      <p:pic>
        <p:nvPicPr>
          <p:cNvPr id="6" name="Picture 5" descr="A person playing a piano&#10;&#10;AI-generated content may be incorrect.">
            <a:extLst>
              <a:ext uri="{FF2B5EF4-FFF2-40B4-BE49-F238E27FC236}">
                <a16:creationId xmlns:a16="http://schemas.microsoft.com/office/drawing/2014/main" id="{9830C5AE-4D62-B613-488D-28B93C64C8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071" y="2195391"/>
            <a:ext cx="4234180" cy="288694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8D2817F-AE84-18B0-C804-1EB8943A920E}"/>
              </a:ext>
            </a:extLst>
          </p:cNvPr>
          <p:cNvSpPr txBox="1"/>
          <p:nvPr/>
        </p:nvSpPr>
        <p:spPr>
          <a:xfrm>
            <a:off x="4888589" y="2140647"/>
            <a:ext cx="4572000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AU" sz="2400" b="0" i="0" dirty="0">
                <a:solidFill>
                  <a:srgbClr val="000000"/>
                </a:solidFill>
                <a:effectLst/>
                <a:latin typeface="Calibri"/>
                <a:ea typeface="Calibri"/>
                <a:cs typeface="Arial"/>
              </a:rPr>
              <a:t>1. </a:t>
            </a:r>
            <a:r>
              <a:rPr lang="en-AU" i="0" dirty="0">
                <a:solidFill>
                  <a:srgbClr val="000000"/>
                </a:solidFill>
                <a:latin typeface="Calibri"/>
                <a:ea typeface="Calibri"/>
                <a:cs typeface="Arial"/>
              </a:rPr>
              <a:t>Learn the rhythms. </a:t>
            </a:r>
            <a:endParaRPr lang="en-US" dirty="0">
              <a:latin typeface="Calibri"/>
              <a:ea typeface="Calibri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01C4CA3-56D2-F08E-8F19-AC4152B73F60}"/>
              </a:ext>
            </a:extLst>
          </p:cNvPr>
          <p:cNvSpPr txBox="1"/>
          <p:nvPr/>
        </p:nvSpPr>
        <p:spPr>
          <a:xfrm>
            <a:off x="4888589" y="2967320"/>
            <a:ext cx="45720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AU" sz="24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2. </a:t>
            </a:r>
            <a:r>
              <a:rPr lang="en-AU" i="0">
                <a:solidFill>
                  <a:srgbClr val="000000"/>
                </a:solidFill>
                <a:latin typeface="Calibri" panose="020F0502020204030204" pitchFamily="34" charset="0"/>
              </a:rPr>
              <a:t>Identify note names.</a:t>
            </a:r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3FFAA9-8C0E-F8A2-1E48-4E863461C51B}"/>
              </a:ext>
            </a:extLst>
          </p:cNvPr>
          <p:cNvSpPr txBox="1"/>
          <p:nvPr/>
        </p:nvSpPr>
        <p:spPr>
          <a:xfrm>
            <a:off x="4888589" y="3793994"/>
            <a:ext cx="550676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 rtl="0" fontAlgn="base">
              <a:buFont typeface="+mj-lt"/>
              <a:buAutoNum type="arabicPeriod" startAt="3"/>
            </a:pPr>
            <a:r>
              <a:rPr lang="en-AU" i="0">
                <a:solidFill>
                  <a:srgbClr val="000000"/>
                </a:solidFill>
                <a:latin typeface="Calibri" panose="020F0502020204030204" pitchFamily="34" charset="0"/>
              </a:rPr>
              <a:t> F</a:t>
            </a:r>
            <a:r>
              <a:rPr lang="en-AU" sz="24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ind notes on the keyboard. 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EB365B7-3477-E3F9-A873-B68F7EA844D0}"/>
              </a:ext>
            </a:extLst>
          </p:cNvPr>
          <p:cNvSpPr txBox="1"/>
          <p:nvPr/>
        </p:nvSpPr>
        <p:spPr>
          <a:xfrm>
            <a:off x="4888589" y="4620667"/>
            <a:ext cx="522407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 rtl="0" fontAlgn="base"/>
            <a:r>
              <a:rPr lang="en-AU" i="0">
                <a:solidFill>
                  <a:srgbClr val="000000"/>
                </a:solidFill>
                <a:latin typeface="Calibri" panose="020F0502020204030204" pitchFamily="34" charset="0"/>
              </a:rPr>
              <a:t>4.  Rehearse in pairs. </a:t>
            </a:r>
            <a:endParaRPr lang="en-AU" sz="2400" b="0" i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379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F7A2D91-9A35-7CCA-35D1-1FBBB6F4FA48}"/>
              </a:ext>
            </a:extLst>
          </p:cNvPr>
          <p:cNvSpPr>
            <a:spLocks noGrp="1"/>
          </p:cNvSpPr>
          <p:nvPr/>
        </p:nvSpPr>
        <p:spPr>
          <a:xfrm>
            <a:off x="431800" y="1357472"/>
            <a:ext cx="8326048" cy="132959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i="1" kern="120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i="1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i="1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i="1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i="1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30000"/>
              </a:spcBef>
            </a:pPr>
            <a:r>
              <a:rPr lang="en-GB" i="0">
                <a:latin typeface="Calibri"/>
                <a:ea typeface="Calibri"/>
                <a:cs typeface="Calibri"/>
              </a:rPr>
              <a:t>We can rehearse to prepare for a jazz music performance. </a:t>
            </a:r>
          </a:p>
          <a:p>
            <a:pPr>
              <a:spcBef>
                <a:spcPct val="30000"/>
              </a:spcBef>
            </a:pPr>
            <a:endParaRPr lang="en-GB" i="0"/>
          </a:p>
          <a:p>
            <a:pPr>
              <a:spcBef>
                <a:spcPct val="30000"/>
              </a:spcBef>
            </a:pPr>
            <a:endParaRPr lang="en-GB" i="0">
              <a:latin typeface="Calibri"/>
              <a:ea typeface="Calibri"/>
              <a:cs typeface="Calibri"/>
            </a:endParaRPr>
          </a:p>
        </p:txBody>
      </p:sp>
      <p:pic>
        <p:nvPicPr>
          <p:cNvPr id="3" name="Picture 2" descr="A group of people playing instruments&#10;&#10;AI-generated content may be incorrect.">
            <a:extLst>
              <a:ext uri="{FF2B5EF4-FFF2-40B4-BE49-F238E27FC236}">
                <a16:creationId xmlns:a16="http://schemas.microsoft.com/office/drawing/2014/main" id="{D50F1F68-CA43-4DC4-8E5F-69617B4E81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606" y="1879808"/>
            <a:ext cx="7124787" cy="436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2902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91C1AE-00EC-EC13-5EE2-64157BF74C1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lIns="0" tIns="0" rIns="0" bIns="0" anchor="t"/>
          <a:lstStyle/>
          <a:p>
            <a:r>
              <a:rPr lang="en-US"/>
              <a:t>Rehearsing</a:t>
            </a:r>
          </a:p>
        </p:txBody>
      </p:sp>
      <p:pic>
        <p:nvPicPr>
          <p:cNvPr id="6" name="Picture 2" descr="What A Wonderful World by Louis Armstrong Sheet Music for Super Easy Piano  at Sheet Music Direct">
            <a:extLst>
              <a:ext uri="{FF2B5EF4-FFF2-40B4-BE49-F238E27FC236}">
                <a16:creationId xmlns:a16="http://schemas.microsoft.com/office/drawing/2014/main" id="{524301DF-3D2E-C083-B491-D5F369E108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42985" y="5396035"/>
            <a:ext cx="4258030" cy="99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MFL Y5-6 U1 L7 RRSL V1 20250504.mp4">
            <a:hlinkClick r:id="" action="ppaction://media"/>
            <a:extLst>
              <a:ext uri="{FF2B5EF4-FFF2-40B4-BE49-F238E27FC236}">
                <a16:creationId xmlns:a16="http://schemas.microsoft.com/office/drawing/2014/main" id="{1A0E2F34-D4EE-3CC1-E77E-34054C1BBF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96316" y="1115732"/>
            <a:ext cx="6751367" cy="379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40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6E957F5-2D02-7F96-F28C-74B9CEA2710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Rehearsal</a:t>
            </a:r>
          </a:p>
        </p:txBody>
      </p:sp>
      <p:pic>
        <p:nvPicPr>
          <p:cNvPr id="3" name="Picture 2" descr="Piano Notes and Keys – How to Label Piano Keys">
            <a:extLst>
              <a:ext uri="{FF2B5EF4-FFF2-40B4-BE49-F238E27FC236}">
                <a16:creationId xmlns:a16="http://schemas.microsoft.com/office/drawing/2014/main" id="{8B66112B-E201-472D-48BF-262377FF82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7"/>
          <a:stretch/>
        </p:blipFill>
        <p:spPr>
          <a:xfrm>
            <a:off x="3586528" y="3778909"/>
            <a:ext cx="2722265" cy="1421818"/>
          </a:xfrm>
          <a:prstGeom prst="rect">
            <a:avLst/>
          </a:prstGeom>
        </p:spPr>
      </p:pic>
      <p:pic>
        <p:nvPicPr>
          <p:cNvPr id="4" name="Picture 2" descr="What A Wonderful World by Louis Armstrong Sheet Music for Super Easy Piano  at Sheet Music Direct">
            <a:extLst>
              <a:ext uri="{FF2B5EF4-FFF2-40B4-BE49-F238E27FC236}">
                <a16:creationId xmlns:a16="http://schemas.microsoft.com/office/drawing/2014/main" id="{BCE8A0F0-4D8B-ED25-D094-A015CC7DB6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25905" y="1899036"/>
            <a:ext cx="6492189" cy="151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3700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67987E-7E47-C306-F9A3-F488D5B82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E9FB8F-BB96-7342-D142-E2F4E558423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lIns="0" tIns="0" rIns="0" bIns="0" anchor="t"/>
          <a:lstStyle/>
          <a:p>
            <a:r>
              <a:rPr lang="en-GB">
                <a:ea typeface="Calibri"/>
              </a:rPr>
              <a:t>Perform</a:t>
            </a:r>
            <a:endParaRPr lang="en-US"/>
          </a:p>
        </p:txBody>
      </p:sp>
      <p:pic>
        <p:nvPicPr>
          <p:cNvPr id="6" name="Picture 5" descr="A person playing a piano&#10;&#10;AI-generated content may be incorrect.">
            <a:extLst>
              <a:ext uri="{FF2B5EF4-FFF2-40B4-BE49-F238E27FC236}">
                <a16:creationId xmlns:a16="http://schemas.microsoft.com/office/drawing/2014/main" id="{06F308EE-A098-C3A4-2B65-95EEBB9711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071" y="2195391"/>
            <a:ext cx="4234180" cy="28869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5619FA-E629-6029-45CF-9EA7A1B42DDD}"/>
              </a:ext>
            </a:extLst>
          </p:cNvPr>
          <p:cNvSpPr txBox="1"/>
          <p:nvPr/>
        </p:nvSpPr>
        <p:spPr>
          <a:xfrm>
            <a:off x="4877704" y="2195391"/>
            <a:ext cx="4572000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AU" sz="2400" b="0" i="0">
                <a:solidFill>
                  <a:srgbClr val="000000"/>
                </a:solidFill>
                <a:effectLst/>
                <a:latin typeface="Calibri"/>
                <a:ea typeface="Calibri"/>
                <a:cs typeface="Arial"/>
              </a:rPr>
              <a:t>1. </a:t>
            </a:r>
            <a:r>
              <a:rPr lang="en-AU" i="0">
                <a:solidFill>
                  <a:srgbClr val="000000"/>
                </a:solidFill>
                <a:latin typeface="Calibri"/>
                <a:ea typeface="Calibri"/>
                <a:cs typeface="Arial"/>
              </a:rPr>
              <a:t>Learn the rhythms. </a:t>
            </a:r>
            <a:endParaRPr lang="en-US">
              <a:latin typeface="Calibri"/>
              <a:ea typeface="Calibri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A4CB9C-042A-2F50-0CE6-F0A1349EB405}"/>
              </a:ext>
            </a:extLst>
          </p:cNvPr>
          <p:cNvSpPr txBox="1"/>
          <p:nvPr/>
        </p:nvSpPr>
        <p:spPr>
          <a:xfrm>
            <a:off x="4877704" y="3022064"/>
            <a:ext cx="45720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AU" sz="24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2. </a:t>
            </a:r>
            <a:r>
              <a:rPr lang="en-AU" i="0">
                <a:solidFill>
                  <a:srgbClr val="000000"/>
                </a:solidFill>
                <a:latin typeface="Calibri" panose="020F0502020204030204" pitchFamily="34" charset="0"/>
              </a:rPr>
              <a:t>Identify note names.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65FDCC-901D-4BF9-9A1B-5501DBB0D0E0}"/>
              </a:ext>
            </a:extLst>
          </p:cNvPr>
          <p:cNvSpPr txBox="1"/>
          <p:nvPr/>
        </p:nvSpPr>
        <p:spPr>
          <a:xfrm>
            <a:off x="4877704" y="3848738"/>
            <a:ext cx="550676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 rtl="0" fontAlgn="base">
              <a:buFont typeface="+mj-lt"/>
              <a:buAutoNum type="arabicPeriod" startAt="3"/>
            </a:pPr>
            <a:r>
              <a:rPr lang="en-AU" i="0">
                <a:solidFill>
                  <a:srgbClr val="000000"/>
                </a:solidFill>
                <a:latin typeface="Calibri" panose="020F0502020204030204" pitchFamily="34" charset="0"/>
              </a:rPr>
              <a:t> F</a:t>
            </a:r>
            <a:r>
              <a:rPr lang="en-AU" sz="24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ind notes on the keyboard. 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EB3535-9E31-1FD8-1EB9-A94590244E1B}"/>
              </a:ext>
            </a:extLst>
          </p:cNvPr>
          <p:cNvSpPr txBox="1"/>
          <p:nvPr/>
        </p:nvSpPr>
        <p:spPr>
          <a:xfrm>
            <a:off x="4877704" y="4675411"/>
            <a:ext cx="522407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 rtl="0" fontAlgn="base"/>
            <a:r>
              <a:rPr lang="en-AU" i="0">
                <a:solidFill>
                  <a:srgbClr val="000000"/>
                </a:solidFill>
                <a:latin typeface="Calibri" panose="020F0502020204030204" pitchFamily="34" charset="0"/>
              </a:rPr>
              <a:t>4.  Rehearse in pairs. </a:t>
            </a:r>
            <a:endParaRPr lang="en-AU" sz="2400" b="0" i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8B1CC1-8BD5-E7BD-430D-3A78A38B8B4A}"/>
              </a:ext>
            </a:extLst>
          </p:cNvPr>
          <p:cNvSpPr txBox="1"/>
          <p:nvPr/>
        </p:nvSpPr>
        <p:spPr>
          <a:xfrm>
            <a:off x="4877704" y="5502084"/>
            <a:ext cx="522407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 rtl="0" fontAlgn="base"/>
            <a:r>
              <a:rPr lang="en-AU" i="0">
                <a:solidFill>
                  <a:srgbClr val="000000"/>
                </a:solidFill>
                <a:latin typeface="Calibri" panose="020F0502020204030204" pitchFamily="34" charset="0"/>
              </a:rPr>
              <a:t>5. Perform as a class.</a:t>
            </a:r>
            <a:endParaRPr lang="en-AU" sz="2400" b="0" i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77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169B31-1C37-9EFE-06C1-DA9813F3A17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Performance </a:t>
            </a:r>
          </a:p>
        </p:txBody>
      </p:sp>
      <p:pic>
        <p:nvPicPr>
          <p:cNvPr id="3" name="Picture 2" descr="What A Wonderful World by Louis Armstrong Sheet Music for Super Easy Piano  at Sheet Music Direct">
            <a:extLst>
              <a:ext uri="{FF2B5EF4-FFF2-40B4-BE49-F238E27FC236}">
                <a16:creationId xmlns:a16="http://schemas.microsoft.com/office/drawing/2014/main" id="{B43CF4D8-C0AB-C3B2-2D4E-2D74D316AF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45449" y="5290733"/>
            <a:ext cx="4453102" cy="103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MFL Y5-6 U1 L7 S23 V1 20250504.mp4">
            <a:hlinkClick r:id="" action="ppaction://media"/>
            <a:extLst>
              <a:ext uri="{FF2B5EF4-FFF2-40B4-BE49-F238E27FC236}">
                <a16:creationId xmlns:a16="http://schemas.microsoft.com/office/drawing/2014/main" id="{77966800-8D75-00F7-2DC1-579276769A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7923" y="1199727"/>
            <a:ext cx="6808153" cy="382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38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5AE5D2-0DA6-0393-F097-BBB4055BA9D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41325" y="1196752"/>
            <a:ext cx="8237538" cy="4799314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r>
              <a:rPr lang="en-AU" sz="2400"/>
              <a:t>Singing the melody helps us to learn the rhythms. </a:t>
            </a:r>
          </a:p>
          <a:p>
            <a:endParaRPr lang="en-AU" sz="2400"/>
          </a:p>
          <a:p>
            <a:r>
              <a:rPr lang="en-AU" sz="2400">
                <a:ea typeface="Calibri"/>
              </a:rPr>
              <a:t>We can remember the note names by using our note naming space word and line phrase. </a:t>
            </a:r>
          </a:p>
          <a:p>
            <a:endParaRPr lang="en-AU" sz="2400"/>
          </a:p>
          <a:p>
            <a:r>
              <a:rPr lang="en-AU" sz="2400">
                <a:ea typeface="Calibri"/>
              </a:rPr>
              <a:t>We can find notes on the keyboard using the keyboard chart. </a:t>
            </a:r>
          </a:p>
          <a:p>
            <a:endParaRPr lang="en-AU" sz="2400"/>
          </a:p>
          <a:p>
            <a:r>
              <a:rPr lang="en-AU" sz="2400"/>
              <a:t>We can rehearse and perform music after working through the steps to success. </a:t>
            </a:r>
            <a:endParaRPr lang="en-AU"/>
          </a:p>
          <a:p>
            <a:endParaRPr lang="en-AU" sz="2400"/>
          </a:p>
        </p:txBody>
      </p:sp>
    </p:spTree>
    <p:extLst>
      <p:ext uri="{BB962C8B-B14F-4D97-AF65-F5344CB8AC3E}">
        <p14:creationId xmlns:p14="http://schemas.microsoft.com/office/powerpoint/2010/main" val="9416015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56DDD9-E41B-2AD3-D7C4-C0FC0B3136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F165CBD-5650-926A-3D40-518E139B698D}"/>
              </a:ext>
            </a:extLst>
          </p:cNvPr>
          <p:cNvSpPr txBox="1"/>
          <p:nvPr/>
        </p:nvSpPr>
        <p:spPr>
          <a:xfrm>
            <a:off x="548209" y="1139412"/>
            <a:ext cx="8235948" cy="480131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r>
              <a:rPr lang="en-GB" i="0" dirty="0">
                <a:solidFill>
                  <a:schemeClr val="accent1"/>
                </a:solidFill>
                <a:latin typeface="Calibri"/>
                <a:cs typeface="Segoe UI"/>
              </a:rPr>
              <a:t>1. I can rehearse and perform jazz music using the _________.</a:t>
            </a:r>
            <a:endParaRPr lang="en-US" dirty="0">
              <a:solidFill>
                <a:schemeClr val="accent1"/>
              </a:solidFill>
            </a:endParaRPr>
          </a:p>
          <a:p>
            <a:endParaRPr lang="en-GB" i="0" dirty="0">
              <a:solidFill>
                <a:schemeClr val="accent1"/>
              </a:solidFill>
              <a:latin typeface="Calibri"/>
              <a:ea typeface="Calibri"/>
              <a:cs typeface="Segoe UI"/>
            </a:endParaRPr>
          </a:p>
          <a:p>
            <a:endParaRPr lang="en-GB" i="0" dirty="0">
              <a:solidFill>
                <a:schemeClr val="accent1"/>
              </a:solidFill>
              <a:latin typeface="Calibri"/>
              <a:ea typeface="Calibri"/>
              <a:cs typeface="Segoe UI"/>
            </a:endParaRPr>
          </a:p>
          <a:p>
            <a:endParaRPr lang="en-GB" i="0" dirty="0">
              <a:solidFill>
                <a:schemeClr val="accent1"/>
              </a:solidFill>
              <a:latin typeface="Calibri"/>
              <a:ea typeface="Calibri"/>
              <a:cs typeface="Segoe UI"/>
            </a:endParaRPr>
          </a:p>
          <a:p>
            <a:r>
              <a:rPr lang="en-AU" i="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The steps to success are: </a:t>
            </a:r>
            <a:endParaRPr lang="en-US" i="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i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A: </a:t>
            </a:r>
            <a:r>
              <a:rPr lang="en-AU" i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finding the notes on the keyboard and playing them</a:t>
            </a:r>
            <a:endParaRPr lang="en-GB" i="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i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B: singing the song</a:t>
            </a:r>
            <a:endParaRPr lang="en-US" i="0" dirty="0">
              <a:solidFill>
                <a:srgbClr val="18181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AU" i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C: learning how to clap the rhythm</a:t>
            </a:r>
            <a:endParaRPr lang="en-GB" i="0" dirty="0">
              <a:solidFill>
                <a:srgbClr val="18181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i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D: l</a:t>
            </a:r>
            <a:r>
              <a:rPr lang="en-AU" i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earning the rhythms, identifying the note names, finding the notes on the keyboard, rehearsing and performing. </a:t>
            </a:r>
          </a:p>
          <a:p>
            <a:endParaRPr lang="en-AU" i="0" dirty="0">
              <a:solidFill>
                <a:srgbClr val="000000"/>
              </a:solidFill>
              <a:latin typeface="Calibr"/>
              <a:cs typeface="Arial"/>
            </a:endParaRPr>
          </a:p>
          <a:p>
            <a:r>
              <a:rPr lang="en-AU" i="0" dirty="0">
                <a:solidFill>
                  <a:schemeClr val="accent1"/>
                </a:solidFill>
                <a:latin typeface="Calibr"/>
                <a:cs typeface="Arial"/>
              </a:rPr>
              <a:t>3. </a:t>
            </a:r>
            <a:r>
              <a:rPr lang="en-AU" i="0" dirty="0">
                <a:solidFill>
                  <a:schemeClr val="accent1"/>
                </a:solidFill>
                <a:latin typeface="Calibri"/>
                <a:cs typeface="Arial"/>
              </a:rPr>
              <a:t>I can find the notes on the keyboard using the keyboard c____.</a:t>
            </a:r>
            <a:endParaRPr lang="en-AU" i="0" dirty="0">
              <a:solidFill>
                <a:schemeClr val="accent1"/>
              </a:solidFill>
              <a:latin typeface="Calibri"/>
              <a:ea typeface="Calibri"/>
              <a:cs typeface="Arial"/>
            </a:endParaRPr>
          </a:p>
          <a:p>
            <a:endParaRPr lang="en-US" dirty="0">
              <a:solidFill>
                <a:schemeClr val="accent1"/>
              </a:solidFill>
              <a:latin typeface="Calibri"/>
              <a:ea typeface="Calibri"/>
              <a:cs typeface="Arial"/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0A08EBC9-CD2F-B8F9-8D87-2A23D22E757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39738" y="401638"/>
            <a:ext cx="8239125" cy="539750"/>
          </a:xfrm>
        </p:spPr>
        <p:txBody>
          <a:bodyPr/>
          <a:lstStyle/>
          <a:p>
            <a:r>
              <a:rPr lang="en-US"/>
              <a:t>Exit Ticket</a:t>
            </a:r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6655F07D-533C-42E3-FD33-A344D8E31EA7}"/>
              </a:ext>
            </a:extLst>
          </p:cNvPr>
          <p:cNvSpPr txBox="1"/>
          <p:nvPr/>
        </p:nvSpPr>
        <p:spPr>
          <a:xfrm>
            <a:off x="548209" y="1629543"/>
            <a:ext cx="1298851" cy="5064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 rtlCol="0" anchor="t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spcBef>
                <a:spcPts val="672"/>
              </a:spcBef>
            </a:pPr>
            <a:r>
              <a:rPr lang="en-GB" i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sport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A14522B4-9794-567A-0136-0E5B7F8BD591}"/>
              </a:ext>
            </a:extLst>
          </p:cNvPr>
          <p:cNvSpPr txBox="1"/>
          <p:nvPr/>
        </p:nvSpPr>
        <p:spPr>
          <a:xfrm>
            <a:off x="2290580" y="1638031"/>
            <a:ext cx="1298851" cy="5064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 rtlCol="0" anchor="t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spcBef>
                <a:spcPts val="672"/>
              </a:spcBef>
            </a:pPr>
            <a:r>
              <a:rPr lang="en-GB" i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violin</a:t>
            </a:r>
            <a:endParaRPr lang="en-US"/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DA9B50CE-CBD0-95F6-FFCF-729023CBF821}"/>
              </a:ext>
            </a:extLst>
          </p:cNvPr>
          <p:cNvSpPr txBox="1"/>
          <p:nvPr/>
        </p:nvSpPr>
        <p:spPr>
          <a:xfrm>
            <a:off x="3946688" y="1623654"/>
            <a:ext cx="1457001" cy="4979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 rtlCol="0" anchor="t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spcBef>
                <a:spcPts val="672"/>
              </a:spcBef>
            </a:pPr>
            <a:r>
              <a:rPr lang="en-GB" i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keyboard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3CFC94-BDF1-68BE-44BE-D1939022221C}"/>
              </a:ext>
            </a:extLst>
          </p:cNvPr>
          <p:cNvSpPr txBox="1"/>
          <p:nvPr/>
        </p:nvSpPr>
        <p:spPr>
          <a:xfrm>
            <a:off x="7873865" y="5128526"/>
            <a:ext cx="821020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GB" i="0" dirty="0">
                <a:solidFill>
                  <a:srgbClr val="00C85A"/>
                </a:solidFill>
                <a:latin typeface="Calibri"/>
                <a:cs typeface="Calibri"/>
              </a:rPr>
              <a:t>hart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A83FCF-7D3B-0984-3EDD-072E90FC3140}"/>
              </a:ext>
            </a:extLst>
          </p:cNvPr>
          <p:cNvSpPr txBox="1"/>
          <p:nvPr/>
        </p:nvSpPr>
        <p:spPr>
          <a:xfrm>
            <a:off x="6769756" y="1094887"/>
            <a:ext cx="1525505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GB" i="0">
                <a:solidFill>
                  <a:srgbClr val="00C85A"/>
                </a:solidFill>
                <a:latin typeface="Calibri"/>
                <a:cs typeface="Calibri"/>
              </a:rPr>
              <a:t>keyboard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200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3FB79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 animBg="1"/>
      <p:bldP spid="4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F863FA-2B55-FB64-F215-B36D823C526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738664"/>
          </a:xfrm>
        </p:spPr>
        <p:txBody>
          <a:bodyPr lIns="0" tIns="0" rIns="0" bIns="0" anchor="t">
            <a:spAutoFit/>
          </a:bodyPr>
          <a:lstStyle/>
          <a:p>
            <a:r>
              <a:rPr lang="en-AU">
                <a:latin typeface="Calibri"/>
                <a:ea typeface="Calibri"/>
                <a:cs typeface="Calibri"/>
              </a:rPr>
              <a:t>In the next lesson, we will rehearse all three lines of </a:t>
            </a:r>
            <a:r>
              <a:rPr lang="en-AU" i="1">
                <a:latin typeface="Calibri"/>
                <a:ea typeface="Calibri"/>
                <a:cs typeface="Calibri"/>
              </a:rPr>
              <a:t>What a Wonderful World</a:t>
            </a:r>
            <a:r>
              <a:rPr lang="en-AU">
                <a:latin typeface="Calibri"/>
                <a:ea typeface="Calibri"/>
                <a:cs typeface="Calibri"/>
              </a:rPr>
              <a:t> using the keyboard.</a:t>
            </a:r>
          </a:p>
        </p:txBody>
      </p:sp>
      <p:pic>
        <p:nvPicPr>
          <p:cNvPr id="3" name="Picture 2" descr="A person playing a piano&#10;&#10;AI-generated content may be incorrect.">
            <a:extLst>
              <a:ext uri="{FF2B5EF4-FFF2-40B4-BE49-F238E27FC236}">
                <a16:creationId xmlns:a16="http://schemas.microsoft.com/office/drawing/2014/main" id="{773057C9-196D-7C01-9B23-F4436C485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3727" y="2087006"/>
            <a:ext cx="6236545" cy="419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098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4991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49B557-B9B0-4D5F-5614-955A25198D6A}"/>
              </a:ext>
            </a:extLst>
          </p:cNvPr>
          <p:cNvSpPr txBox="1"/>
          <p:nvPr/>
        </p:nvSpPr>
        <p:spPr>
          <a:xfrm>
            <a:off x="548210" y="1285716"/>
            <a:ext cx="8235948" cy="33239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r>
              <a:rPr lang="en-AU" i="0" dirty="0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1. The steps to performing jazz music are: </a:t>
            </a:r>
            <a:endParaRPr lang="en-US" i="0" dirty="0">
              <a:solidFill>
                <a:schemeClr val="accent1"/>
              </a:solidFill>
              <a:latin typeface="Calibri"/>
              <a:ea typeface="Calibri"/>
              <a:cs typeface="Calibri"/>
            </a:endParaRPr>
          </a:p>
          <a:p>
            <a:r>
              <a:rPr lang="en-US" i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A: </a:t>
            </a:r>
            <a:r>
              <a:rPr lang="en-AU" i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finding the notes on the keyboard and playing them</a:t>
            </a:r>
            <a:endParaRPr lang="en-GB" i="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r>
              <a:rPr lang="en-US" i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B: singing the song</a:t>
            </a:r>
            <a:endParaRPr lang="en-US" i="0" dirty="0">
              <a:solidFill>
                <a:srgbClr val="181818"/>
              </a:solidFill>
              <a:latin typeface="Calibri"/>
              <a:ea typeface="Calibri"/>
              <a:cs typeface="Calibri"/>
            </a:endParaRPr>
          </a:p>
          <a:p>
            <a:r>
              <a:rPr lang="en-AU" i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C: learning how to clap the rhythm</a:t>
            </a:r>
            <a:endParaRPr lang="en-GB" i="0" dirty="0">
              <a:solidFill>
                <a:srgbClr val="181818"/>
              </a:solidFill>
              <a:latin typeface="Calibri"/>
              <a:ea typeface="Calibri"/>
              <a:cs typeface="Calibri"/>
            </a:endParaRPr>
          </a:p>
          <a:p>
            <a:r>
              <a:rPr lang="en-US" i="0" dirty="0">
                <a:solidFill>
                  <a:srgbClr val="00C85A"/>
                </a:solidFill>
                <a:latin typeface="Calibri"/>
                <a:ea typeface="Calibri"/>
                <a:cs typeface="Calibri"/>
              </a:rPr>
              <a:t>D: </a:t>
            </a:r>
            <a:r>
              <a:rPr lang="en-AU" i="0" dirty="0">
                <a:solidFill>
                  <a:srgbClr val="00C85A"/>
                </a:solidFill>
                <a:latin typeface="Calibri"/>
                <a:ea typeface="Calibri"/>
                <a:cs typeface="Calibri"/>
              </a:rPr>
              <a:t>learning the rhythms, identifying the note names, finding the notes on the keyboard, rehearsing and performing. </a:t>
            </a:r>
          </a:p>
          <a:p>
            <a:endParaRPr lang="en-AU" i="0" dirty="0">
              <a:solidFill>
                <a:srgbClr val="000000"/>
              </a:solidFill>
              <a:latin typeface="Calibr"/>
              <a:cs typeface="Arial"/>
            </a:endParaRPr>
          </a:p>
          <a:p>
            <a:r>
              <a:rPr lang="en-AU" i="0" dirty="0">
                <a:solidFill>
                  <a:schemeClr val="accent1"/>
                </a:solidFill>
                <a:latin typeface="Calibr"/>
                <a:cs typeface="Arial"/>
              </a:rPr>
              <a:t>3. </a:t>
            </a:r>
            <a:r>
              <a:rPr lang="en-AU" i="0" dirty="0">
                <a:solidFill>
                  <a:schemeClr val="accent1"/>
                </a:solidFill>
                <a:latin typeface="Calibri"/>
                <a:cs typeface="Arial"/>
              </a:rPr>
              <a:t>The phrase to remember the line notes is:</a:t>
            </a:r>
            <a:endParaRPr lang="en-AU" i="0" dirty="0">
              <a:solidFill>
                <a:schemeClr val="accent1"/>
              </a:solidFill>
              <a:latin typeface="Calibri"/>
              <a:ea typeface="Calibri"/>
              <a:cs typeface="Arial"/>
            </a:endParaRPr>
          </a:p>
          <a:p>
            <a:r>
              <a:rPr lang="en-AU" i="0" dirty="0">
                <a:solidFill>
                  <a:schemeClr val="accent1"/>
                </a:solidFill>
                <a:latin typeface="Calibri"/>
                <a:cs typeface="Arial"/>
              </a:rPr>
              <a:t> E ___  good boy deserves fruit.</a:t>
            </a:r>
            <a:endParaRPr lang="en-US" dirty="0">
              <a:solidFill>
                <a:schemeClr val="accent1"/>
              </a:solidFill>
              <a:latin typeface="Calibri"/>
              <a:ea typeface="Calibri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8858D8-4121-B899-A339-EAA1ABC0C855}"/>
              </a:ext>
            </a:extLst>
          </p:cNvPr>
          <p:cNvSpPr txBox="1"/>
          <p:nvPr/>
        </p:nvSpPr>
        <p:spPr>
          <a:xfrm>
            <a:off x="727195" y="4169028"/>
            <a:ext cx="5212080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GB" i="0" dirty="0">
                <a:solidFill>
                  <a:srgbClr val="00C85A"/>
                </a:solidFill>
                <a:latin typeface="Calibri"/>
                <a:ea typeface="Calibri"/>
                <a:cs typeface="Calibri"/>
              </a:rPr>
              <a:t>very</a:t>
            </a:r>
            <a:endParaRPr lang="en-US" dirty="0">
              <a:solidFill>
                <a:srgbClr val="00C85A"/>
              </a:solidFill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8362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5FC78-AB58-D6EE-D0A1-51BA7DF29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at A Wonderful World by Louis Armstrong Sheet Music for Super Easy Piano  at Sheet Music Direct">
            <a:extLst>
              <a:ext uri="{FF2B5EF4-FFF2-40B4-BE49-F238E27FC236}">
                <a16:creationId xmlns:a16="http://schemas.microsoft.com/office/drawing/2014/main" id="{B82272DF-CB8B-5DE0-1D19-984DA1D83C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5028" y="2496119"/>
            <a:ext cx="7833943" cy="186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4C7081-8BE1-9313-70A9-D2953C2AB9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8063" y="4668838"/>
            <a:ext cx="2047875" cy="10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906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4EE9AA-37D6-65A1-B6EA-8629A6BBA56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53231" y="1141334"/>
            <a:ext cx="8237538" cy="738664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r>
              <a:rPr lang="en-AU" sz="2400"/>
              <a:t>In this lesson, we will learn how to play the third line of </a:t>
            </a:r>
            <a:r>
              <a:rPr lang="en-AU" sz="2400" i="1"/>
              <a:t>What a Wonderful World</a:t>
            </a:r>
            <a:r>
              <a:rPr lang="en-AU" sz="2400"/>
              <a:t> by Louis Armstrong. </a:t>
            </a:r>
          </a:p>
        </p:txBody>
      </p:sp>
      <p:pic>
        <p:nvPicPr>
          <p:cNvPr id="2" name="Picture 1" descr="A person playing a piano&#10;&#10;AI-generated content may be incorrect.">
            <a:extLst>
              <a:ext uri="{FF2B5EF4-FFF2-40B4-BE49-F238E27FC236}">
                <a16:creationId xmlns:a16="http://schemas.microsoft.com/office/drawing/2014/main" id="{FE4C6BFD-C41E-B79E-6171-F15E5D20F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504" y="2069477"/>
            <a:ext cx="6256992" cy="420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170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E6F8D2E-0ECB-BABF-EAE2-B3256EB8CF0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41325" y="1196752"/>
            <a:ext cx="8237538" cy="4144211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algn="l" rtl="0" fontAlgn="base"/>
            <a:r>
              <a:rPr lang="en-US" sz="2400" b="0" i="0" u="none" strike="noStrike">
                <a:solidFill>
                  <a:srgbClr val="181818"/>
                </a:solidFill>
                <a:effectLst/>
              </a:rPr>
              <a:t>You will be successful when you can</a:t>
            </a:r>
            <a:r>
              <a:rPr lang="en-AU" sz="2400" b="0" i="0" u="none" strike="noStrike">
                <a:solidFill>
                  <a:srgbClr val="181818"/>
                </a:solidFill>
                <a:effectLst/>
              </a:rPr>
              <a:t>:</a:t>
            </a:r>
            <a:r>
              <a:rPr lang="en-US" sz="2400" b="0" i="0" u="none" strike="noStrike">
                <a:solidFill>
                  <a:srgbClr val="181818"/>
                </a:solidFill>
                <a:effectLst/>
              </a:rPr>
              <a:t> </a:t>
            </a:r>
            <a:r>
              <a:rPr lang="en-US" sz="2400" b="0" i="0">
                <a:effectLst/>
              </a:rPr>
              <a:t>​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400" b="0" i="0" u="none" strike="noStrike">
                <a:solidFill>
                  <a:srgbClr val="177F99"/>
                </a:solidFill>
                <a:effectLst/>
              </a:rPr>
              <a:t> </a:t>
            </a:r>
            <a:r>
              <a:rPr lang="en-AU" sz="2400" b="1" i="0" u="none" strike="noStrike">
                <a:solidFill>
                  <a:srgbClr val="177F99"/>
                </a:solidFill>
                <a:effectLst/>
              </a:rPr>
              <a:t>p</a:t>
            </a:r>
            <a:r>
              <a:rPr lang="en-AU" sz="2400" b="1">
                <a:solidFill>
                  <a:srgbClr val="177F99"/>
                </a:solidFill>
              </a:rPr>
              <a:t>erform</a:t>
            </a:r>
            <a:r>
              <a:rPr lang="en-AU" sz="2400" b="1" i="0" u="none" strike="noStrike">
                <a:solidFill>
                  <a:srgbClr val="177F99"/>
                </a:solidFill>
                <a:effectLst/>
              </a:rPr>
              <a:t> </a:t>
            </a:r>
            <a:r>
              <a:rPr lang="en-US" sz="2400">
                <a:solidFill>
                  <a:srgbClr val="181818"/>
                </a:solidFill>
              </a:rPr>
              <a:t>the third line of </a:t>
            </a:r>
            <a:r>
              <a:rPr lang="en-US" sz="2400" i="1">
                <a:solidFill>
                  <a:srgbClr val="181818"/>
                </a:solidFill>
              </a:rPr>
              <a:t>What a Wonderful World </a:t>
            </a:r>
            <a:r>
              <a:rPr lang="en-US" sz="2400">
                <a:solidFill>
                  <a:srgbClr val="181818"/>
                </a:solidFill>
              </a:rPr>
              <a:t>using the keyboard. </a:t>
            </a:r>
            <a:endParaRPr lang="en-US" sz="2400" b="0" i="0">
              <a:effectLst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US" sz="2400" b="0" i="0">
              <a:effectLst/>
            </a:endParaRPr>
          </a:p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52627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94A2FB-AAF1-DD0F-823F-8D16DCA5D5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1" y="1347135"/>
            <a:ext cx="7554685" cy="49210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386CDB-CC67-004C-52F7-D4BA46BDFBB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1" y="1304003"/>
            <a:ext cx="7468615" cy="4965834"/>
          </a:xfrm>
          <a:prstGeom prst="rect">
            <a:avLst/>
          </a:prstGeom>
        </p:spPr>
      </p:pic>
      <p:pic>
        <p:nvPicPr>
          <p:cNvPr id="1026" name="Picture 2" descr="A child in a blue shirt with his arms up in front of a chalkboard&#10;&#10;AI-generated content may be incorrect.">
            <a:extLst>
              <a:ext uri="{FF2B5EF4-FFF2-40B4-BE49-F238E27FC236}">
                <a16:creationId xmlns:a16="http://schemas.microsoft.com/office/drawing/2014/main" id="{5686B868-D9F0-06E5-6914-5C0A3865D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1666" y="1304003"/>
            <a:ext cx="6226484" cy="496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459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8A3F96-CDA5-C6AC-7121-B05A2C58720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What a Wonderful World </a:t>
            </a:r>
            <a:endParaRPr lang="en-AU">
              <a:solidFill>
                <a:schemeClr val="tx1"/>
              </a:solidFill>
            </a:endParaRPr>
          </a:p>
        </p:txBody>
      </p:sp>
      <p:pic>
        <p:nvPicPr>
          <p:cNvPr id="3" name="MFL Y5-6 U1 L7 S8 V1 20250504.mp4">
            <a:hlinkClick r:id="" action="ppaction://media"/>
            <a:extLst>
              <a:ext uri="{FF2B5EF4-FFF2-40B4-BE49-F238E27FC236}">
                <a16:creationId xmlns:a16="http://schemas.microsoft.com/office/drawing/2014/main" id="{275F34EE-AF1B-6FF4-9BE0-BAA703A973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0743" y="1328057"/>
            <a:ext cx="8179894" cy="460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31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C23857C-0CE4-ABCA-5DFA-94305A0A8EA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/>
              <a:t>Steps to Success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B50242F5-6B45-B422-DF92-C8E002932DDA}"/>
              </a:ext>
            </a:extLst>
          </p:cNvPr>
          <p:cNvSpPr txBox="1"/>
          <p:nvPr/>
        </p:nvSpPr>
        <p:spPr>
          <a:xfrm>
            <a:off x="4866818" y="2195391"/>
            <a:ext cx="4572000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AU" sz="2400" b="0" i="0" dirty="0">
                <a:solidFill>
                  <a:srgbClr val="000000"/>
                </a:solidFill>
                <a:effectLst/>
                <a:latin typeface="Calibri"/>
                <a:ea typeface="Calibri"/>
                <a:cs typeface="Arial"/>
              </a:rPr>
              <a:t>1. </a:t>
            </a:r>
            <a:r>
              <a:rPr lang="en-AU" i="0" dirty="0">
                <a:solidFill>
                  <a:srgbClr val="000000"/>
                </a:solidFill>
                <a:latin typeface="Calibri"/>
                <a:ea typeface="Calibri"/>
                <a:cs typeface="Arial"/>
              </a:rPr>
              <a:t>Learn the rhythms. </a:t>
            </a:r>
            <a:endParaRPr lang="en-US" dirty="0">
              <a:latin typeface="Calibri"/>
              <a:ea typeface="Calibri"/>
              <a:cs typeface="Arial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E7A3FCC1-0D8D-4025-3586-0E6F2C0A4369}"/>
              </a:ext>
            </a:extLst>
          </p:cNvPr>
          <p:cNvSpPr txBox="1"/>
          <p:nvPr/>
        </p:nvSpPr>
        <p:spPr>
          <a:xfrm>
            <a:off x="4866818" y="3022064"/>
            <a:ext cx="45720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AU" sz="24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2. </a:t>
            </a:r>
            <a:r>
              <a:rPr lang="en-AU" i="0">
                <a:solidFill>
                  <a:srgbClr val="000000"/>
                </a:solidFill>
                <a:latin typeface="Calibri" panose="020F0502020204030204" pitchFamily="34" charset="0"/>
              </a:rPr>
              <a:t>Identify note names.</a:t>
            </a:r>
            <a:endParaRPr lang="en-US"/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609EF270-C489-F10D-A478-F47F854E06A9}"/>
              </a:ext>
            </a:extLst>
          </p:cNvPr>
          <p:cNvSpPr txBox="1"/>
          <p:nvPr/>
        </p:nvSpPr>
        <p:spPr>
          <a:xfrm>
            <a:off x="4866818" y="3848738"/>
            <a:ext cx="550676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 rtl="0" fontAlgn="base">
              <a:buFont typeface="+mj-lt"/>
              <a:buAutoNum type="arabicPeriod" startAt="3"/>
            </a:pPr>
            <a:r>
              <a:rPr lang="en-AU" i="0">
                <a:solidFill>
                  <a:srgbClr val="000000"/>
                </a:solidFill>
                <a:latin typeface="Calibri" panose="020F0502020204030204" pitchFamily="34" charset="0"/>
              </a:rPr>
              <a:t> F</a:t>
            </a:r>
            <a:r>
              <a:rPr lang="en-AU" sz="24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ind notes on the keyboard. </a:t>
            </a: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5A230788-2A64-838F-F6AE-26EECE944C1A}"/>
              </a:ext>
            </a:extLst>
          </p:cNvPr>
          <p:cNvSpPr txBox="1"/>
          <p:nvPr/>
        </p:nvSpPr>
        <p:spPr>
          <a:xfrm>
            <a:off x="4866818" y="4675411"/>
            <a:ext cx="522407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 rtl="0" fontAlgn="base"/>
            <a:r>
              <a:rPr lang="en-AU" i="0">
                <a:solidFill>
                  <a:srgbClr val="000000"/>
                </a:solidFill>
                <a:latin typeface="Calibri" panose="020F0502020204030204" pitchFamily="34" charset="0"/>
              </a:rPr>
              <a:t>4.  Rehearse in pairs. </a:t>
            </a:r>
            <a:endParaRPr lang="en-AU" sz="2400" b="0" i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AAA7D607-8D38-1E6D-5AAA-75124596F22A}"/>
              </a:ext>
            </a:extLst>
          </p:cNvPr>
          <p:cNvSpPr txBox="1"/>
          <p:nvPr/>
        </p:nvSpPr>
        <p:spPr>
          <a:xfrm>
            <a:off x="4866818" y="5502084"/>
            <a:ext cx="522407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 rtl="0" fontAlgn="base"/>
            <a:r>
              <a:rPr lang="en-AU" i="0">
                <a:solidFill>
                  <a:srgbClr val="000000"/>
                </a:solidFill>
                <a:latin typeface="Calibri" panose="020F0502020204030204" pitchFamily="34" charset="0"/>
              </a:rPr>
              <a:t>5. Perform as a class.</a:t>
            </a:r>
            <a:endParaRPr lang="en-AU" sz="2400" b="0" i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14" name="Picture 13" descr="A person playing a piano&#10;&#10;AI-generated content may be incorrect.">
            <a:extLst>
              <a:ext uri="{FF2B5EF4-FFF2-40B4-BE49-F238E27FC236}">
                <a16:creationId xmlns:a16="http://schemas.microsoft.com/office/drawing/2014/main" id="{BAD8C9CE-AFB3-8229-7550-269A2EDFF2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071" y="2195391"/>
            <a:ext cx="4234180" cy="288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50268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GGSA_CURRICULUM_PPT_THEME" val="EpVW4cZN"/>
  <p:tag name="ARTICULATE_PROJECT_OPEN" val="0"/>
  <p:tag name="ARTICULATE_SLIDE_COUNT" val="13"/>
  <p:tag name="ARTICULATE_DESIGN_ID_1_GGSA_CURRICULUM_PPT_THEME" val="kigVYo3f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GGSA_Curriculum_PPT_Theme">
  <a:themeElements>
    <a:clrScheme name="GGSA">
      <a:dk1>
        <a:srgbClr val="181818"/>
      </a:dk1>
      <a:lt1>
        <a:sysClr val="window" lastClr="FFFFFF"/>
      </a:lt1>
      <a:dk2>
        <a:srgbClr val="1F1F1F"/>
      </a:dk2>
      <a:lt2>
        <a:srgbClr val="181818"/>
      </a:lt2>
      <a:accent1>
        <a:srgbClr val="177F99"/>
      </a:accent1>
      <a:accent2>
        <a:srgbClr val="A3A3A3"/>
      </a:accent2>
      <a:accent3>
        <a:srgbClr val="FAA234"/>
      </a:accent3>
      <a:accent4>
        <a:srgbClr val="FBB561"/>
      </a:accent4>
      <a:accent5>
        <a:srgbClr val="FDBC14"/>
      </a:accent5>
      <a:accent6>
        <a:srgbClr val="FED05E"/>
      </a:accent6>
      <a:hlink>
        <a:srgbClr val="0000FF"/>
      </a:hlink>
      <a:folHlink>
        <a:srgbClr val="800080"/>
      </a:folHlink>
    </a:clrScheme>
    <a:fontScheme name="GGSA lower years">
      <a:majorFont>
        <a:latin typeface="QLD Beginner GT Yr 1-3"/>
        <a:ea typeface=""/>
        <a:cs typeface=""/>
      </a:majorFont>
      <a:minorFont>
        <a:latin typeface="QLD Beginner GT Yr 1-3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FL Y2 Lesson Template PPT V2 20230927" id="{081621FB-E4E0-7D43-9E9C-022B708B3508}" vid="{1FE104BC-7D09-064E-A46D-6DD2FDDB7EC5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>
  <documentManagement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_Flow_SignoffStatus xmlns="d63ea73a-d7e6-4e3a-bf41-d78273581467">Signed Off</_Flow_SignoffStatus>
    <_Revision xmlns="http://schemas.microsoft.com/sharepoint/v3/fields" xsi:nil="true"/>
    <Review_x0020_History xmlns="d63ea73a-d7e6-4e3a-bf41-d78273581467" xsi:nil="true"/>
    <MediaLengthInSeconds xmlns="d63ea73a-d7e6-4e3a-bf41-d78273581467" xsi:nil="true"/>
    <SharedWithUsers xmlns="f315eb64-a02b-4bd5-a84c-38ab918c4ccd">
      <UserInfo>
        <DisplayName>Mary Hearn</DisplayName>
        <AccountId>2586</AccountId>
        <AccountType/>
      </UserInfo>
      <UserInfo>
        <DisplayName>Sarah Derby</DisplayName>
        <AccountId>2107</AccountId>
        <AccountType/>
      </UserInfo>
      <UserInfo>
        <DisplayName>Gabrielle Edwards</DisplayName>
        <AccountId>2633</AccountId>
        <AccountType/>
      </UserInfo>
      <UserInfo>
        <DisplayName>Amanda Bowker</DisplayName>
        <AccountId>3433</AccountId>
        <AccountType/>
      </UserInfo>
    </SharedWithUsers>
    <_dlc_DocId xmlns="f315eb64-a02b-4bd5-a84c-38ab918c4ccd">3KN27SNVY5CS-90160594-423318</_dlc_DocId>
    <_dlc_DocIdUrl xmlns="f315eb64-a02b-4bd5-a84c-38ab918c4ccd">
      <Url>https://ggsaus.sharepoint.com/sites/Curriculum/_layouts/15/DocIdRedir.aspx?ID=3KN27SNVY5CS-90160594-423318</Url>
      <Description>3KN27SNVY5CS-90160594-423318</Description>
    </_dlc_DocIdUrl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2f554891c902b9729e78eaef781ee93c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e95c42783cfae94cde1f4e57332ecaa2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E051A43-B651-4A42-83DF-F8B30BEF4CBD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ECCA1584-9CA9-46D4-BE44-1AD376E0FB8E}">
  <ds:schemaRefs>
    <ds:schemaRef ds:uri="http://schemas.openxmlformats.org/package/2006/metadata/core-properties"/>
    <ds:schemaRef ds:uri="d63ea73a-d7e6-4e3a-bf41-d78273581467"/>
    <ds:schemaRef ds:uri="http://www.w3.org/XML/1998/namespace"/>
    <ds:schemaRef ds:uri="http://schemas.microsoft.com/sharepoint/v3/fields"/>
    <ds:schemaRef ds:uri="http://schemas.microsoft.com/office/2006/documentManagement/types"/>
    <ds:schemaRef ds:uri="http://purl.org/dc/terms/"/>
    <ds:schemaRef ds:uri="http://schemas.microsoft.com/office/2006/metadata/properties"/>
    <ds:schemaRef ds:uri="http://schemas.microsoft.com/office/infopath/2007/PartnerControls"/>
    <ds:schemaRef ds:uri="f315eb64-a02b-4bd5-a84c-38ab918c4ccd"/>
    <ds:schemaRef ds:uri="http://purl.org/dc/dcmitype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FFFE393C-91F8-44D1-A64E-2AABB6DE2FED}">
  <ds:schemaRefs>
    <ds:schemaRef ds:uri="d63ea73a-d7e6-4e3a-bf41-d78273581467"/>
    <ds:schemaRef ds:uri="f315eb64-a02b-4bd5-a84c-38ab918c4cc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/fields"/>
    <ds:schemaRef ds:uri="http://schemas.openxmlformats.org/package/2006/metadata/core-properties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GGSA_Curriculum_PPT_Theme</Template>
  <TotalTime>12</TotalTime>
  <Words>479</Words>
  <Application>Microsoft Office PowerPoint</Application>
  <PresentationFormat>On-screen Show (4:3)</PresentationFormat>
  <Paragraphs>106</Paragraphs>
  <Slides>27</Slides>
  <Notes>26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</vt:lpstr>
      <vt:lpstr>Calibri</vt:lpstr>
      <vt:lpstr>QLD Beginner GT Yr 1-3</vt:lpstr>
      <vt:lpstr>Segoe UI</vt:lpstr>
      <vt:lpstr>Wingdings</vt:lpstr>
      <vt:lpstr>GGSA_Curriculum_PPT_Theme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Parenting</dc:subject>
  <dc:creator>Emma Burns</dc:creator>
  <cp:keywords>Parenting</cp:keywords>
  <cp:lastModifiedBy>Fiona Tye</cp:lastModifiedBy>
  <cp:revision>35</cp:revision>
  <cp:lastPrinted>2017-11-01T05:39:03Z</cp:lastPrinted>
  <dcterms:created xsi:type="dcterms:W3CDTF">2023-10-25T11:23:23Z</dcterms:created>
  <dcterms:modified xsi:type="dcterms:W3CDTF">2025-08-20T06:03:07Z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dcProductDevelopment">
    <vt:bool>false</vt:bool>
  </property>
  <property fmtid="{D5CDD505-2E9C-101B-9397-08002B2CF9AE}" pid="5" name="dcInternalEvaluationLibrary">
    <vt:bool>false</vt:bool>
  </property>
  <property fmtid="{D5CDD505-2E9C-101B-9397-08002B2CF9AE}" pid="6" name="dcMarketingServices">
    <vt:bool>false</vt:bool>
  </property>
  <property fmtid="{D5CDD505-2E9C-101B-9397-08002B2CF9AE}" pid="7" name="dcIntranet">
    <vt:bool>false</vt:bool>
  </property>
  <property fmtid="{D5CDD505-2E9C-101B-9397-08002B2CF9AE}" pid="8" name="dcExternalEvaluationLibrary">
    <vt:bool>false</vt:bool>
  </property>
  <property fmtid="{D5CDD505-2E9C-101B-9397-08002B2CF9AE}" pid="9" name="dcSchoolsAllStaff">
    <vt:bool>false</vt:bool>
  </property>
  <property fmtid="{D5CDD505-2E9C-101B-9397-08002B2CF9AE}" pid="10" name="dcDirectors">
    <vt:bool>false</vt:bool>
  </property>
  <property fmtid="{D5CDD505-2E9C-101B-9397-08002B2CF9AE}" pid="11" name="dcGreatTeachingPortal">
    <vt:bool>false</vt:bool>
  </property>
  <property fmtid="{D5CDD505-2E9C-101B-9397-08002B2CF9AE}" pid="12" name="dcSchoolPrincipals">
    <vt:bool>false</vt:bool>
  </property>
  <property fmtid="{D5CDD505-2E9C-101B-9397-08002B2CF9AE}" pid="13" name="dcBrochureStand">
    <vt:bool>false</vt:bool>
  </property>
  <property fmtid="{D5CDD505-2E9C-101B-9397-08002B2CF9AE}" pid="14" name="dcWebsite">
    <vt:bool>false</vt:bool>
  </property>
  <property fmtid="{D5CDD505-2E9C-101B-9397-08002B2CF9AE}" pid="15" name="dcDigitalDatabase">
    <vt:bool>false</vt:bool>
  </property>
  <property fmtid="{D5CDD505-2E9C-101B-9397-08002B2CF9AE}" pid="16" name="dcProductFolders">
    <vt:bool>false</vt:bool>
  </property>
  <property fmtid="{D5CDD505-2E9C-101B-9397-08002B2CF9AE}" pid="17" name="dcCEOSocialMedia">
    <vt:bool>false</vt:bool>
  </property>
  <property fmtid="{D5CDD505-2E9C-101B-9397-08002B2CF9AE}" pid="18" name="dcBusinessServices">
    <vt:bool>false</vt:bool>
  </property>
  <property fmtid="{D5CDD505-2E9C-101B-9397-08002B2CF9AE}" pid="19" name="dcInfoHub">
    <vt:bool>false</vt:bool>
  </property>
  <property fmtid="{D5CDD505-2E9C-101B-9397-08002B2CF9AE}" pid="20" name="dcManagement">
    <vt:bool>false</vt:bool>
  </property>
  <property fmtid="{D5CDD505-2E9C-101B-9397-08002B2CF9AE}" pid="21" name="dcSchoolPartnerships">
    <vt:bool>false</vt:bool>
  </property>
  <property fmtid="{D5CDD505-2E9C-101B-9397-08002B2CF9AE}" pid="22" name="dcCurriculumResourceLibrary">
    <vt:bool>false</vt:bool>
  </property>
  <property fmtid="{D5CDD505-2E9C-101B-9397-08002B2CF9AE}" pid="23" name="dcAllGGSAStaff">
    <vt:bool>false</vt:bool>
  </property>
  <property fmtid="{D5CDD505-2E9C-101B-9397-08002B2CF9AE}" pid="24" name="dcSocialMedia">
    <vt:bool>false</vt:bool>
  </property>
  <property fmtid="{D5CDD505-2E9C-101B-9397-08002B2CF9AE}" pid="25" name="_dlc_DocIdItemGuid">
    <vt:lpwstr>fd9762b1-1777-4d75-a464-a8349fc3ec4e</vt:lpwstr>
  </property>
  <property fmtid="{D5CDD505-2E9C-101B-9397-08002B2CF9AE}" pid="26" name="MediaServiceImageTags">
    <vt:lpwstr/>
  </property>
  <property fmtid="{D5CDD505-2E9C-101B-9397-08002B2CF9AE}" pid="27" name="ArticulateGUID">
    <vt:lpwstr>4CDC5007-DD36-4CF2-A6EC-F6AEF64B59C8</vt:lpwstr>
  </property>
  <property fmtid="{D5CDD505-2E9C-101B-9397-08002B2CF9AE}" pid="28" name="ArticulatePath">
    <vt:lpwstr>https://ggsaus.sharepoint.com/sites/ProductDevelopment/Shared Documents/01 Curriculum/10 The Arts MFL/02 Music for Learning MFL/04 Product MFL/01 Build MFL/03 Classroom music 2022/01 Foundation/01 Unit 1/Week 1/MUS YF E U1 W1 L1 V1 20220201</vt:lpwstr>
  </property>
  <property fmtid="{D5CDD505-2E9C-101B-9397-08002B2CF9AE}" pid="29" name="xd_ProgID">
    <vt:lpwstr/>
  </property>
  <property fmtid="{D5CDD505-2E9C-101B-9397-08002B2CF9AE}" pid="30" name="_dlc_DocId">
    <vt:lpwstr>GGSAPD-1028343255-259839</vt:lpwstr>
  </property>
  <property fmtid="{D5CDD505-2E9C-101B-9397-08002B2CF9AE}" pid="31" name="_ColorHex">
    <vt:lpwstr/>
  </property>
  <property fmtid="{D5CDD505-2E9C-101B-9397-08002B2CF9AE}" pid="32" name="ComplianceAssetId">
    <vt:lpwstr/>
  </property>
  <property fmtid="{D5CDD505-2E9C-101B-9397-08002B2CF9AE}" pid="33" name="auditStatus">
    <vt:lpwstr>Publish ready</vt:lpwstr>
  </property>
  <property fmtid="{D5CDD505-2E9C-101B-9397-08002B2CF9AE}" pid="34" name="TemplateUrl">
    <vt:lpwstr/>
  </property>
  <property fmtid="{D5CDD505-2E9C-101B-9397-08002B2CF9AE}" pid="35" name="_ExtendedDescription">
    <vt:lpwstr/>
  </property>
  <property fmtid="{D5CDD505-2E9C-101B-9397-08002B2CF9AE}" pid="36" name="_ColorTag">
    <vt:lpwstr/>
  </property>
  <property fmtid="{D5CDD505-2E9C-101B-9397-08002B2CF9AE}" pid="37" name="xd_Signature">
    <vt:lpwstr/>
  </property>
  <property fmtid="{D5CDD505-2E9C-101B-9397-08002B2CF9AE}" pid="38" name="_Emoji">
    <vt:lpwstr/>
  </property>
  <property fmtid="{D5CDD505-2E9C-101B-9397-08002B2CF9AE}" pid="39" name="Request">
    <vt:lpwstr>, </vt:lpwstr>
  </property>
  <property fmtid="{D5CDD505-2E9C-101B-9397-08002B2CF9AE}" pid="40" name="TriggerFlowInfo">
    <vt:lpwstr/>
  </property>
  <property fmtid="{D5CDD505-2E9C-101B-9397-08002B2CF9AE}" pid="41" name="_dlc_DocIdUrl">
    <vt:lpwstr>https://ggsaus.sharepoint.com/sites/ProductDevelopment/_layouts/15/DocIdRedir.aspx?ID=GGSAPD-1028343255-259839, GGSAPD-1028343255-259839</vt:lpwstr>
  </property>
</Properties>
</file>