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39"/>
  </p:notesMasterIdLst>
  <p:handoutMasterIdLst>
    <p:handoutMasterId r:id="rId40"/>
  </p:handoutMasterIdLst>
  <p:sldIdLst>
    <p:sldId id="1938" r:id="rId7"/>
    <p:sldId id="1939" r:id="rId8"/>
    <p:sldId id="1927" r:id="rId9"/>
    <p:sldId id="1928" r:id="rId10"/>
    <p:sldId id="261" r:id="rId11"/>
    <p:sldId id="262" r:id="rId12"/>
    <p:sldId id="263" r:id="rId13"/>
    <p:sldId id="1933" r:id="rId14"/>
    <p:sldId id="1934" r:id="rId15"/>
    <p:sldId id="1935" r:id="rId16"/>
    <p:sldId id="1936" r:id="rId17"/>
    <p:sldId id="1900" r:id="rId18"/>
    <p:sldId id="1902" r:id="rId19"/>
    <p:sldId id="1922" r:id="rId20"/>
    <p:sldId id="1923" r:id="rId21"/>
    <p:sldId id="1924" r:id="rId22"/>
    <p:sldId id="1925" r:id="rId23"/>
    <p:sldId id="1940" r:id="rId24"/>
    <p:sldId id="1941" r:id="rId25"/>
    <p:sldId id="1904" r:id="rId26"/>
    <p:sldId id="1932" r:id="rId27"/>
    <p:sldId id="1929" r:id="rId28"/>
    <p:sldId id="281" r:id="rId29"/>
    <p:sldId id="1918" r:id="rId30"/>
    <p:sldId id="284" r:id="rId31"/>
    <p:sldId id="1919" r:id="rId32"/>
    <p:sldId id="1937" r:id="rId33"/>
    <p:sldId id="285" r:id="rId34"/>
    <p:sldId id="286" r:id="rId35"/>
    <p:sldId id="287" r:id="rId36"/>
    <p:sldId id="1930" r:id="rId37"/>
    <p:sldId id="1893" r:id="rId38"/>
  </p:sldIdLst>
  <p:sldSz cx="9144000" cy="6858000" type="screen4x3"/>
  <p:notesSz cx="7019925" cy="9305925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38"/>
            <p14:sldId id="1939"/>
            <p14:sldId id="1927"/>
            <p14:sldId id="1928"/>
            <p14:sldId id="261"/>
            <p14:sldId id="262"/>
            <p14:sldId id="263"/>
            <p14:sldId id="1933"/>
            <p14:sldId id="1934"/>
            <p14:sldId id="1935"/>
            <p14:sldId id="1936"/>
            <p14:sldId id="1900"/>
            <p14:sldId id="1902"/>
            <p14:sldId id="1922"/>
            <p14:sldId id="1923"/>
            <p14:sldId id="1924"/>
            <p14:sldId id="1925"/>
            <p14:sldId id="1940"/>
            <p14:sldId id="1941"/>
            <p14:sldId id="1904"/>
            <p14:sldId id="1932"/>
            <p14:sldId id="1929"/>
            <p14:sldId id="281"/>
            <p14:sldId id="1918"/>
            <p14:sldId id="284"/>
            <p14:sldId id="1919"/>
            <p14:sldId id="1937"/>
            <p14:sldId id="285"/>
            <p14:sldId id="286"/>
            <p14:sldId id="287"/>
            <p14:sldId id="1930"/>
            <p14:sldId id="18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F99"/>
    <a:srgbClr val="08765C"/>
    <a:srgbClr val="0B9977"/>
    <a:srgbClr val="12B7C4"/>
    <a:srgbClr val="0F9EA9"/>
    <a:srgbClr val="0FA2AD"/>
    <a:srgbClr val="0E97A2"/>
    <a:srgbClr val="12BBC8"/>
    <a:srgbClr val="00868F"/>
    <a:srgbClr val="0D8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320C0-BDD1-4B03-923A-22BCA34F5F78}" v="2" dt="2025-10-16T07:24:34.8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653" autoAdjust="0"/>
  </p:normalViewPr>
  <p:slideViewPr>
    <p:cSldViewPr snapToGrid="0">
      <p:cViewPr varScale="1">
        <p:scale>
          <a:sx n="76" d="100"/>
          <a:sy n="76" d="100"/>
        </p:scale>
        <p:origin x="1566" y="327"/>
      </p:cViewPr>
      <p:guideLst>
        <p:guide orient="horz" pos="799"/>
        <p:guide pos="272"/>
        <p:guide orient="horz" pos="3974"/>
        <p:guide orient="horz" pos="2160"/>
        <p:guide pos="2880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7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46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indent="0"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91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CH" b="1" dirty="0"/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AFE39-1C39-8EF1-BEC9-B8652CB6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E92FF-B790-FE3F-DD26-2072EE18F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F3902-381F-77CB-84C3-C2CA36116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CH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68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31374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CH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17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8809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6189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1DD1-6392-0011-7EAD-E729DA27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DE484-644F-2A13-C040-F73B68390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A134A-8070-EE5B-D3A3-54A68E3FD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3191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C0FBA-A9E4-82EC-9471-6BE22F366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E52C4-EDD4-AEAA-A646-6AAB9302D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CB06E-F01D-8F26-EEB7-69EEF734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62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93680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EBFC-16DA-F989-4C4B-107997A3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93E0A-F991-7683-EB1F-E76BFE492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4FD64-05C6-C526-ED68-C7F04F38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lvl="0" indent="0"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+mj-lt"/>
              <a:buNone/>
            </a:pPr>
            <a:endParaRPr lang="en-CH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12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0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b="0" dirty="0"/>
          </a:p>
        </p:txBody>
      </p:sp>
    </p:spTree>
    <p:extLst>
      <p:ext uri="{BB962C8B-B14F-4D97-AF65-F5344CB8AC3E}">
        <p14:creationId xmlns:p14="http://schemas.microsoft.com/office/powerpoint/2010/main" val="3578015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b="0" dirty="0"/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32799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indent="0"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A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D9FE4-2DAB-E143-6A4F-7F66B066B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26A4C-C9A8-77E7-8B3F-9A91615B4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17BC3-77E5-5D57-92D9-D6B72963C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sz="1800" i="1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572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7134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9098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64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CH" b="0" dirty="0"/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CH" b="1" dirty="0"/>
          </a:p>
        </p:txBody>
      </p:sp>
    </p:spTree>
    <p:extLst>
      <p:ext uri="{BB962C8B-B14F-4D97-AF65-F5344CB8AC3E}">
        <p14:creationId xmlns:p14="http://schemas.microsoft.com/office/powerpoint/2010/main" val="182586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/>
            <a:endParaRPr lang="en-US" sz="2800" b="1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525613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5272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04242331"/>
              </p:ext>
            </p:extLst>
          </p:nvPr>
        </p:nvGraphicFramePr>
        <p:xfrm>
          <a:off x="452438" y="1145514"/>
          <a:ext cx="8239123" cy="51712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7021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35050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35050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129062"/>
            <a:ext cx="8213724" cy="52812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2311D-6C2A-CDC0-DE56-90AB46B92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135A9-8728-2311-458B-F0292352D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099" y="1738825"/>
            <a:ext cx="6853801" cy="457148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B847B1B-3969-AB0B-A5AD-5CA100E612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23" y="2075613"/>
            <a:ext cx="7431153" cy="41800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8F415-FD31-477E-B763-F7A3EB70666F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32BC3-5DC2-315B-3BC2-7201F6D643D7}"/>
              </a:ext>
            </a:extLst>
          </p:cNvPr>
          <p:cNvSpPr txBox="1"/>
          <p:nvPr userDrawn="1"/>
        </p:nvSpPr>
        <p:spPr>
          <a:xfrm>
            <a:off x="324660" y="1144770"/>
            <a:ext cx="8690386" cy="810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9525" indent="0">
              <a:tabLst/>
            </a:pPr>
            <a:r>
              <a:rPr lang="en-US" sz="2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  <a:p>
            <a:endParaRPr lang="en-US" sz="120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1688E9-185C-4428-9DAA-0B3A49BCCA6C}"/>
              </a:ext>
            </a:extLst>
          </p:cNvPr>
          <p:cNvGrpSpPr/>
          <p:nvPr userDrawn="1"/>
        </p:nvGrpSpPr>
        <p:grpSpPr>
          <a:xfrm>
            <a:off x="452437" y="2535314"/>
            <a:ext cx="8239125" cy="3567575"/>
            <a:chOff x="452437" y="2535314"/>
            <a:chExt cx="8239125" cy="3567575"/>
          </a:xfrm>
        </p:grpSpPr>
        <p:pic>
          <p:nvPicPr>
            <p:cNvPr id="10" name="Picture 9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35E4191E-1D4E-769F-CB9F-0E89049E4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5" name="Picture 14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A82255BB-490D-E7A8-3443-71ADF1241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3F04B4DE-B62A-209B-BFFA-016FD7D8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55E565F5-CB90-6818-93C9-A52699F54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  <p:pic>
        <p:nvPicPr>
          <p:cNvPr id="18" name="Picture 17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DCD782CF-11D1-46DB-6B40-A9C15C3075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64469" y="2273539"/>
            <a:ext cx="8329948" cy="40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 dirty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2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ggsaus.sharepoint.com/:v:/r/sites/ContentCreation/Shared%20Documents/04%20Digital%20Database/01%20Video/1.%20Video%20Assembly/05%20Visual%20Arts/02%20Assemblies/VISARTS%20Y3%20U1A%20L2%20Demo%20Video%20V1%2020250414.mp4?csf=1&amp;web=1&amp;e=toXtJj&amp;nav=eyJyZWZlcnJhbEluZm8iOnsicmVmZXJyYWxBcHAiOiJTdHJlYW1XZWJBcHAiLCJyZWZlcnJhbFZpZXciOiJTaGFyZURpYWxvZy1MaW5rIiwicmVmZXJyYWxBcHBQbGF0Zm9ybSI6IldlYiIsInJlZmVycmFsTW9kZSI6InZpZXcifX0=" TargetMode="Externa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5EDEF-6ADD-FBCC-4880-7B5976F5D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PH" dirty="0"/>
              <a:t>Unit 1A Version 1</a:t>
            </a:r>
          </a:p>
        </p:txBody>
      </p:sp>
      <p:pic>
        <p:nvPicPr>
          <p:cNvPr id="7" name="Picture Placeholder 2">
            <a:extLst>
              <a:ext uri="{FF2B5EF4-FFF2-40B4-BE49-F238E27FC236}">
                <a16:creationId xmlns:a16="http://schemas.microsoft.com/office/drawing/2014/main" id="{227EFDD2-3F3D-DF08-8AC8-5772AD3058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7" y="1581150"/>
            <a:ext cx="3366422" cy="4855464"/>
          </a:xfr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E44C71A-7EF2-ED1A-BD78-021F9DDAFB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40629" y="4542770"/>
            <a:ext cx="4964472" cy="595034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Lesson 2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B17D1D6-CDD8-7803-134B-70548CF0FF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40625" y="2863214"/>
            <a:ext cx="4964472" cy="869764"/>
          </a:xfrm>
        </p:spPr>
        <p:txBody>
          <a:bodyPr/>
          <a:lstStyle/>
          <a:p>
            <a:r>
              <a:rPr lang="en-US" dirty="0"/>
              <a:t>Unit 1A</a:t>
            </a:r>
          </a:p>
          <a:p>
            <a:r>
              <a:rPr lang="en-US" dirty="0"/>
              <a:t>Art and Action 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FF6AED9-7D58-1FA9-6847-2D371D1E3B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40629" y="5174376"/>
            <a:ext cx="4965021" cy="555625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/>
              <a:t>Coral Drawings</a:t>
            </a:r>
          </a:p>
        </p:txBody>
      </p:sp>
    </p:spTree>
    <p:extLst>
      <p:ext uri="{BB962C8B-B14F-4D97-AF65-F5344CB8AC3E}">
        <p14:creationId xmlns:p14="http://schemas.microsoft.com/office/powerpoint/2010/main" val="4001794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1D3FB099-19E3-2AAF-E828-666F8C7286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00" y="1196752"/>
            <a:ext cx="8038800" cy="504028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867A32-9FD0-9603-84F6-952560E059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9061" y="355043"/>
            <a:ext cx="7037388" cy="619125"/>
          </a:xfrm>
        </p:spPr>
        <p:txBody>
          <a:bodyPr lIns="91440" tIns="45720" rIns="91440" bIns="45720" anchor="t"/>
          <a:lstStyle/>
          <a:p>
            <a:r>
              <a:rPr lang="en-GB"/>
              <a:t>Looking Closely</a:t>
            </a:r>
          </a:p>
        </p:txBody>
      </p:sp>
      <p:pic>
        <p:nvPicPr>
          <p:cNvPr id="6" name="Picture Placeholder 7" descr="Arrow: Counter-clockwise curve with solid fill">
            <a:extLst>
              <a:ext uri="{FF2B5EF4-FFF2-40B4-BE49-F238E27FC236}">
                <a16:creationId xmlns:a16="http://schemas.microsoft.com/office/drawing/2014/main" id="{254E5369-FFE2-3789-8C00-DA2A98BCE55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600" b="15600"/>
          <a:stretch>
            <a:fillRect/>
          </a:stretch>
        </p:blipFill>
        <p:spPr>
          <a:xfrm rot="17040000">
            <a:off x="3088638" y="1167372"/>
            <a:ext cx="2404583" cy="16549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D786E-427D-23DA-9E36-5EBEC392A8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3"/>
          <a:stretch/>
        </p:blipFill>
        <p:spPr>
          <a:xfrm>
            <a:off x="4465357" y="1873847"/>
            <a:ext cx="3872554" cy="3747080"/>
          </a:xfrm>
          <a:prstGeom prst="ellipse">
            <a:avLst/>
          </a:prstGeom>
          <a:ln w="1746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991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940F7DA-8AC2-4690-41D9-693E9CAF890E}"/>
              </a:ext>
            </a:extLst>
          </p:cNvPr>
          <p:cNvSpPr txBox="1">
            <a:spLocks/>
          </p:cNvSpPr>
          <p:nvPr/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i="0"/>
              <a:t>Looking Closely</a:t>
            </a:r>
          </a:p>
        </p:txBody>
      </p:sp>
      <p:pic>
        <p:nvPicPr>
          <p:cNvPr id="10" name="Picture Placeholder 2">
            <a:extLst>
              <a:ext uri="{FF2B5EF4-FFF2-40B4-BE49-F238E27FC236}">
                <a16:creationId xmlns:a16="http://schemas.microsoft.com/office/drawing/2014/main" id="{23F0FFFB-DB5A-312B-33CB-12BB7D169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00" y="1196752"/>
            <a:ext cx="8038800" cy="5040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512D0-EB50-BDB4-F662-25187F9E69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3"/>
          <a:stretch/>
        </p:blipFill>
        <p:spPr>
          <a:xfrm>
            <a:off x="4465357" y="1873847"/>
            <a:ext cx="3872554" cy="3747080"/>
          </a:xfrm>
          <a:prstGeom prst="ellipse">
            <a:avLst/>
          </a:prstGeom>
          <a:ln w="1746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3305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dirty="0"/>
              <a:t>It is important to look closely at something before we draw it because it:</a:t>
            </a:r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97DA1-CE04-C372-0C07-51B4E4CAB815}"/>
              </a:ext>
            </a:extLst>
          </p:cNvPr>
          <p:cNvSpPr txBox="1"/>
          <p:nvPr/>
        </p:nvSpPr>
        <p:spPr>
          <a:xfrm rot="318540">
            <a:off x="775758" y="3772850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helps us notice things we might miss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6B1AB-85D4-070D-A397-50A814903AD6}"/>
              </a:ext>
            </a:extLst>
          </p:cNvPr>
          <p:cNvSpPr txBox="1"/>
          <p:nvPr/>
        </p:nvSpPr>
        <p:spPr>
          <a:xfrm rot="21425543">
            <a:off x="6495568" y="4024330"/>
            <a:ext cx="1830876" cy="17252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Calibri"/>
                <a:cs typeface="Calibri"/>
              </a:rPr>
              <a:t>helps us </a:t>
            </a:r>
          </a:p>
          <a:p>
            <a:pPr algn="ctr"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Calibri"/>
                <a:cs typeface="Calibri"/>
              </a:rPr>
              <a:t>draw faster</a:t>
            </a:r>
            <a:endParaRPr lang="en-CH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FC5AD-FA05-6530-3C8F-72BE298210F7}"/>
              </a:ext>
            </a:extLst>
          </p:cNvPr>
          <p:cNvSpPr txBox="1"/>
          <p:nvPr/>
        </p:nvSpPr>
        <p:spPr>
          <a:xfrm>
            <a:off x="3656563" y="3886155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Calibri"/>
                <a:cs typeface="Calibri"/>
              </a:rPr>
              <a:t>helps us make our drawings really big</a:t>
            </a:r>
            <a:endParaRPr lang="en-CH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9EB59-95A3-4A6F-D562-9DFBB65F0531}"/>
              </a:ext>
            </a:extLst>
          </p:cNvPr>
          <p:cNvSpPr/>
          <p:nvPr/>
        </p:nvSpPr>
        <p:spPr>
          <a:xfrm>
            <a:off x="3150960" y="1679941"/>
            <a:ext cx="5551715" cy="4598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23229-0091-D81B-13E7-807B49913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271E4-677F-611C-38BD-E6662BD75A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Coral Drawings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CE53B1-4F04-C314-D106-1400CE6F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63"/>
          <a:stretch/>
        </p:blipFill>
        <p:spPr bwMode="auto">
          <a:xfrm>
            <a:off x="1735925" y="1261681"/>
            <a:ext cx="5672149" cy="50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6D8CE4B-B00A-4F43-1585-263FDDEAD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18"/>
          <a:stretch/>
        </p:blipFill>
        <p:spPr bwMode="auto">
          <a:xfrm>
            <a:off x="811162" y="1261681"/>
            <a:ext cx="7521673" cy="50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7EFEB67-D4F7-4418-9334-C14B520E0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13"/>
          <a:stretch/>
        </p:blipFill>
        <p:spPr bwMode="auto">
          <a:xfrm>
            <a:off x="773924" y="1217257"/>
            <a:ext cx="7558911" cy="50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ISARTS Y3 U1A L2 Demo Video V1 20250414.mp4">
            <a:hlinkClick r:id="" action="ppaction://media"/>
            <a:extLst>
              <a:ext uri="{FF2B5EF4-FFF2-40B4-BE49-F238E27FC236}">
                <a16:creationId xmlns:a16="http://schemas.microsoft.com/office/drawing/2014/main" id="{0D6C97A4-81CA-D2D8-E0EF-7B2733852A4D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4500" y="1438275"/>
            <a:ext cx="8231188" cy="46291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C720B-D5E9-749E-7A30-FB72DAA77A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Coral Drawings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4293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7BCBC8-C552-5B1E-E1D8-737C7C5DDB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812530"/>
          </a:xfrm>
        </p:spPr>
        <p:txBody>
          <a:bodyPr/>
          <a:lstStyle/>
          <a:p>
            <a:r>
              <a:rPr lang="en-US" dirty="0"/>
              <a:t>1. Refer closely to your research in your Student Workbook.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2A4CE-A4BF-C91F-1C27-462B6B1A6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79259">
            <a:off x="2124511" y="2206753"/>
            <a:ext cx="2924957" cy="413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lose-up of an orange tube coral&#10;&#10;Description automatically generated">
            <a:extLst>
              <a:ext uri="{FF2B5EF4-FFF2-40B4-BE49-F238E27FC236}">
                <a16:creationId xmlns:a16="http://schemas.microsoft.com/office/drawing/2014/main" id="{A2D3333B-A951-7B92-4980-00F5925362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9259">
            <a:off x="3913356" y="2206752"/>
            <a:ext cx="2924957" cy="413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90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C5D5D-9D56-F542-DBF6-007E282AA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E7C69B-E2C5-7DD2-3EDE-D31DF389D8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2. Draw the exact shape and all the textures of the coral.</a:t>
            </a:r>
            <a:endParaRPr lang="en-AU" dirty="0"/>
          </a:p>
        </p:txBody>
      </p:sp>
      <p:pic>
        <p:nvPicPr>
          <p:cNvPr id="4" name="Picture 3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AD0D907B-FD8F-ACAF-AA10-33CCDA875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4726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31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A1859-CD51-2E0A-0491-981DA5D2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18D77-E770-6392-7324-8A0775E175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3. Look at the coral </a:t>
            </a:r>
            <a:r>
              <a:rPr lang="en-US" dirty="0" err="1"/>
              <a:t>colours</a:t>
            </a:r>
            <a:r>
              <a:rPr lang="en-US" dirty="0"/>
              <a:t> and begin </a:t>
            </a:r>
            <a:r>
              <a:rPr lang="en-US" dirty="0" err="1"/>
              <a:t>colouring</a:t>
            </a:r>
            <a:r>
              <a:rPr lang="en-US" dirty="0"/>
              <a:t> in.</a:t>
            </a:r>
            <a:endParaRPr lang="en-AU" dirty="0"/>
          </a:p>
        </p:txBody>
      </p:sp>
      <p:pic>
        <p:nvPicPr>
          <p:cNvPr id="6" name="Picture 5" descr="A hand holding a drawing&#10;&#10;Description automatically generated">
            <a:extLst>
              <a:ext uri="{FF2B5EF4-FFF2-40B4-BE49-F238E27FC236}">
                <a16:creationId xmlns:a16="http://schemas.microsoft.com/office/drawing/2014/main" id="{D5A11237-FD7A-58E0-41B9-806BEB1FAC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525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4C00-6E93-CBA2-1979-36EBA738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7B8DC7-AF49-6A11-BF62-FF11E5F65B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4. Add other </a:t>
            </a:r>
            <a:r>
              <a:rPr lang="en-US" dirty="0" err="1"/>
              <a:t>colours</a:t>
            </a:r>
            <a:r>
              <a:rPr lang="en-US" dirty="0"/>
              <a:t> as needed.</a:t>
            </a:r>
            <a:endParaRPr lang="en-AU" dirty="0"/>
          </a:p>
        </p:txBody>
      </p:sp>
      <p:pic>
        <p:nvPicPr>
          <p:cNvPr id="6" name="Picture 5" descr="A person drawing a drawing of yellow objects&#10;&#10;Description automatically generated">
            <a:extLst>
              <a:ext uri="{FF2B5EF4-FFF2-40B4-BE49-F238E27FC236}">
                <a16:creationId xmlns:a16="http://schemas.microsoft.com/office/drawing/2014/main" id="{5E1D15E9-2285-1B09-5312-C73649B90A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" y="176669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08BC7-1CA4-D5E7-5285-0E2712499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76A297-1949-6E12-2A44-DE880B9217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Colour</a:t>
            </a:r>
            <a:r>
              <a:rPr lang="en-US" dirty="0"/>
              <a:t> in the base of the coral, if you can see it.</a:t>
            </a:r>
            <a:endParaRPr lang="en-AU" dirty="0"/>
          </a:p>
        </p:txBody>
      </p:sp>
      <p:pic>
        <p:nvPicPr>
          <p:cNvPr id="6" name="Picture 5" descr="A hand drawing a picture&#10;&#10;Description automatically generated">
            <a:extLst>
              <a:ext uri="{FF2B5EF4-FFF2-40B4-BE49-F238E27FC236}">
                <a16:creationId xmlns:a16="http://schemas.microsoft.com/office/drawing/2014/main" id="{1BF47F79-BF00-8A4B-70FD-9D6F208300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07" y="178562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26D03-D814-D4B6-1591-D36DC96010D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8186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solidFill>
                  <a:schemeClr val="tx1"/>
                </a:solidFill>
                <a:ea typeface="Calibri"/>
              </a:rPr>
              <a:t>Artists like </a:t>
            </a:r>
            <a:r>
              <a:rPr lang="en-AU" dirty="0">
                <a:solidFill>
                  <a:schemeClr val="tx1"/>
                </a:solidFill>
                <a:ea typeface="Calibri"/>
              </a:rPr>
              <a:t>Nikolina Kovalenko, Rogan Brown and Courtney Mattison </a:t>
            </a:r>
            <a:r>
              <a:rPr lang="en-GB" dirty="0">
                <a:solidFill>
                  <a:schemeClr val="tx1"/>
                </a:solidFill>
                <a:ea typeface="Calibri"/>
              </a:rPr>
              <a:t>use their artwork to raise awareness of coral bleaching.</a:t>
            </a:r>
            <a:endParaRPr lang="en-PH" dirty="0">
              <a:solidFill>
                <a:schemeClr val="tx1"/>
              </a:solidFill>
              <a:ea typeface="Calibri"/>
            </a:endParaRPr>
          </a:p>
          <a:p>
            <a:endParaRPr lang="en-PH" dirty="0">
              <a:ea typeface="Calibri"/>
            </a:endParaRPr>
          </a:p>
        </p:txBody>
      </p:sp>
      <p:pic>
        <p:nvPicPr>
          <p:cNvPr id="7" name="Picture 4" descr="A person standing in front of a wall of corals&#10;&#10;AI-generated content may be incorrect.">
            <a:extLst>
              <a:ext uri="{FF2B5EF4-FFF2-40B4-BE49-F238E27FC236}">
                <a16:creationId xmlns:a16="http://schemas.microsoft.com/office/drawing/2014/main" id="{A4A4C7A4-9EDC-04ED-29AB-78821EAD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602" y="2067191"/>
            <a:ext cx="6165948" cy="428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B076C87-507C-9FC6-ACAF-187532E8BCCE}"/>
              </a:ext>
            </a:extLst>
          </p:cNvPr>
          <p:cNvSpPr txBox="1"/>
          <p:nvPr/>
        </p:nvSpPr>
        <p:spPr>
          <a:xfrm>
            <a:off x="2274094" y="6364129"/>
            <a:ext cx="45720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PH" sz="1200" dirty="0">
                <a:solidFill>
                  <a:schemeClr val="tx1"/>
                </a:solidFill>
                <a:effectLst/>
                <a:latin typeface="+mj-lt"/>
              </a:rPr>
              <a:t>© Jeff Minton</a:t>
            </a:r>
            <a:endParaRPr lang="en-PH" sz="1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817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3FCD-AB86-861E-5128-545CC0786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DB2E3-753F-90A3-25AB-2B57A3C8A1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/>
              <a:t>Artists create detailed drawings before making their final artwork because: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C4945-291A-DAF2-4745-BCB21FCF2337}"/>
              </a:ext>
            </a:extLst>
          </p:cNvPr>
          <p:cNvSpPr txBox="1"/>
          <p:nvPr/>
        </p:nvSpPr>
        <p:spPr>
          <a:xfrm rot="21436850">
            <a:off x="6452990" y="3752525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drawings help them plan their final artwork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5FFCE-0B6D-2EAF-F017-F825A49A9781}"/>
              </a:ext>
            </a:extLst>
          </p:cNvPr>
          <p:cNvSpPr txBox="1"/>
          <p:nvPr/>
        </p:nvSpPr>
        <p:spPr>
          <a:xfrm rot="281966">
            <a:off x="785023" y="3680732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they want</a:t>
            </a:r>
          </a:p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 to draw </a:t>
            </a:r>
          </a:p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quickly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76218-3E33-1BAA-64F6-1A2AFC718081}"/>
              </a:ext>
            </a:extLst>
          </p:cNvPr>
          <p:cNvSpPr txBox="1"/>
          <p:nvPr/>
        </p:nvSpPr>
        <p:spPr>
          <a:xfrm>
            <a:off x="3656562" y="3794880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they want to skip important details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3ACE74-7EAC-CA42-1D5D-0E55A71306C1}"/>
              </a:ext>
            </a:extLst>
          </p:cNvPr>
          <p:cNvSpPr/>
          <p:nvPr/>
        </p:nvSpPr>
        <p:spPr>
          <a:xfrm>
            <a:off x="318563" y="2129314"/>
            <a:ext cx="5506766" cy="404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E970-AD46-00A0-EC64-33D3090786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H" dirty="0"/>
              <a:t>Coral Drawings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8AB63ACA-E429-8F3A-5C44-21B8E652AC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95" y="1196752"/>
            <a:ext cx="7147700" cy="51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392047-7504-44FC-0E5F-167E905A52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H"/>
              <a:t>Reflect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074BE-43CD-BC21-4B17-AEFF8D5BD7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Artists write and record what they learn and how they did in creating their work. </a:t>
            </a:r>
            <a:endParaRPr lang="en-CH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55D4A6C-7E0F-6734-F626-0839C5BE0F2F}"/>
              </a:ext>
            </a:extLst>
          </p:cNvPr>
          <p:cNvSpPr txBox="1">
            <a:spLocks/>
          </p:cNvSpPr>
          <p:nvPr/>
        </p:nvSpPr>
        <p:spPr>
          <a:xfrm>
            <a:off x="441324" y="5835996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i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69DFC-30F9-8D09-E0F9-AFE65F617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698573" y="2206425"/>
            <a:ext cx="5690137" cy="368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02DE6-921F-9BA9-E9C5-CDA5FA9D5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7" r="5469" b="7236"/>
          <a:stretch/>
        </p:blipFill>
        <p:spPr bwMode="auto">
          <a:xfrm>
            <a:off x="1649694" y="2059028"/>
            <a:ext cx="5820797" cy="432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n open book with drawings and text&#10;&#10;Description automatically generated">
            <a:extLst>
              <a:ext uri="{FF2B5EF4-FFF2-40B4-BE49-F238E27FC236}">
                <a16:creationId xmlns:a16="http://schemas.microsoft.com/office/drawing/2014/main" id="{6953EBB9-DBB0-D94B-B0E4-6CFA87C168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228" y="2144404"/>
            <a:ext cx="7108826" cy="420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E512EED3-AC7A-ACD7-8E54-2157E6C79E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25" y="1233989"/>
            <a:ext cx="8196096" cy="5041551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922731-A44C-9C2A-7AE7-291A6BFC6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79952" y="2156790"/>
            <a:ext cx="5851513" cy="300849"/>
          </a:xfrm>
        </p:spPr>
        <p:txBody>
          <a:bodyPr/>
          <a:lstStyle/>
          <a:p>
            <a:r>
              <a:rPr lang="en-AU" dirty="0"/>
              <a:t>I included important details in my drawing like…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A16096-05D9-FC4E-3E81-0E530ED6AA5E}"/>
              </a:ext>
            </a:extLst>
          </p:cNvPr>
          <p:cNvSpPr txBox="1">
            <a:spLocks/>
          </p:cNvSpPr>
          <p:nvPr/>
        </p:nvSpPr>
        <p:spPr>
          <a:xfrm>
            <a:off x="1672423" y="3099896"/>
            <a:ext cx="5849258" cy="6582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 dirty="0">
                <a:solidFill>
                  <a:srgbClr val="177F99"/>
                </a:solidFill>
                <a:latin typeface="Ink Free" panose="03080402000500000000" pitchFamily="66" charset="0"/>
              </a:rPr>
              <a:t>the bumps and textures found on the surface of the coral.</a:t>
            </a:r>
            <a:endParaRPr lang="en-GB" sz="2400" b="1" i="0" dirty="0">
              <a:solidFill>
                <a:srgbClr val="177F99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girls looking at papers&#10;&#10;Description automatically generated">
            <a:extLst>
              <a:ext uri="{FF2B5EF4-FFF2-40B4-BE49-F238E27FC236}">
                <a16:creationId xmlns:a16="http://schemas.microsoft.com/office/drawing/2014/main" id="{E1A4465E-77CF-27DF-96C6-67EDD4EDA1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578" y="1196751"/>
            <a:ext cx="6716975" cy="51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265A1-9428-E7DF-1488-8C8812EB65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details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I included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are important to show because: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Share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6B373-0ADD-42CE-5416-11450BA54B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pride when my work shows my very best effort. </a:t>
            </a:r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A3FED-6EEA-DF4A-75BA-60E4EB01C6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33" y="1767019"/>
            <a:ext cx="6433561" cy="4489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63D25-3C0F-9FE8-9352-0F5789E367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33" y="1767019"/>
            <a:ext cx="6433561" cy="44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7672-B9E6-05B4-86BF-12BDBD05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AE5AD4-5DDD-4CCF-3C5D-6B0ECD1E74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81862"/>
          </a:xfrm>
        </p:spPr>
        <p:txBody>
          <a:bodyPr lIns="0" tIns="0" rIns="0" bIns="0" anchor="t">
            <a:spAutoFit/>
          </a:bodyPr>
          <a:lstStyle/>
          <a:p>
            <a:r>
              <a:rPr lang="en-AU">
                <a:solidFill>
                  <a:srgbClr val="000000"/>
                </a:solidFill>
                <a:ea typeface="Calibri"/>
              </a:rPr>
              <a:t>We will think about a part of our work today where we put in the effort and feel proud of the results.</a:t>
            </a:r>
            <a:endParaRPr lang="en-US"/>
          </a:p>
          <a:p>
            <a:endParaRPr lang="en-AU">
              <a:solidFill>
                <a:schemeClr val="accent1"/>
              </a:solidFill>
              <a:ea typeface="MS Mincho"/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05CD6-5866-A814-F0B1-24FC3BD0B4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CH"/>
              <a:t>Share</a:t>
            </a:r>
            <a:endParaRPr lang="en-US"/>
          </a:p>
        </p:txBody>
      </p:sp>
      <p:pic>
        <p:nvPicPr>
          <p:cNvPr id="4" name="Picture 2" descr="A child and child looking at papers&#10;&#10;Description automatically generated">
            <a:extLst>
              <a:ext uri="{FF2B5EF4-FFF2-40B4-BE49-F238E27FC236}">
                <a16:creationId xmlns:a16="http://schemas.microsoft.com/office/drawing/2014/main" id="{F4E6343B-FA42-54F0-63F2-736E83D0B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78" y="2060448"/>
            <a:ext cx="5343644" cy="42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18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DE01CBE-8625-A024-427D-C39EA8A308D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341" y="2424340"/>
            <a:ext cx="5428169" cy="3875216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8BF62C-3E6B-F48C-B064-167C19119C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625060"/>
          </a:xfrm>
        </p:spPr>
        <p:txBody>
          <a:bodyPr/>
          <a:lstStyle/>
          <a:p>
            <a:r>
              <a:rPr lang="en-GB" b="1" dirty="0">
                <a:ea typeface="Calibri"/>
              </a:rPr>
              <a:t>Looking closely </a:t>
            </a:r>
            <a:r>
              <a:rPr lang="en-GB" dirty="0">
                <a:ea typeface="Calibri"/>
              </a:rPr>
              <a:t>helps us to </a:t>
            </a:r>
            <a:r>
              <a:rPr lang="en-GB" b="1" dirty="0">
                <a:ea typeface="Calibri"/>
              </a:rPr>
              <a:t>notice</a:t>
            </a:r>
            <a:r>
              <a:rPr lang="en-GB" dirty="0">
                <a:ea typeface="Calibri"/>
              </a:rPr>
              <a:t> </a:t>
            </a:r>
            <a:r>
              <a:rPr lang="en-GB" b="1" dirty="0">
                <a:ea typeface="Calibri"/>
              </a:rPr>
              <a:t>important details </a:t>
            </a:r>
            <a:r>
              <a:rPr lang="en-GB" dirty="0">
                <a:ea typeface="Calibri"/>
              </a:rPr>
              <a:t>in our coral.</a:t>
            </a:r>
          </a:p>
          <a:p>
            <a:r>
              <a:rPr lang="en-GB" dirty="0">
                <a:ea typeface="Calibri"/>
              </a:rPr>
              <a:t>Drawing our </a:t>
            </a:r>
            <a:r>
              <a:rPr lang="en-GB" dirty="0">
                <a:effectLst/>
                <a:ea typeface="Calibri"/>
              </a:rPr>
              <a:t>coral </a:t>
            </a:r>
            <a:r>
              <a:rPr lang="en-GB" b="1" dirty="0">
                <a:ea typeface="Calibri"/>
              </a:rPr>
              <a:t>carefully</a:t>
            </a:r>
            <a:r>
              <a:rPr lang="en-GB" dirty="0">
                <a:ea typeface="Calibri"/>
              </a:rPr>
              <a:t> helps us </a:t>
            </a:r>
            <a:r>
              <a:rPr lang="en-GB" b="1" dirty="0">
                <a:ea typeface="Calibri"/>
              </a:rPr>
              <a:t>show </a:t>
            </a:r>
            <a:r>
              <a:rPr lang="en-GB" dirty="0">
                <a:ea typeface="Calibri"/>
              </a:rPr>
              <a:t>these</a:t>
            </a:r>
            <a:r>
              <a:rPr lang="en-GB" dirty="0">
                <a:effectLst/>
                <a:ea typeface="Calibri"/>
              </a:rPr>
              <a:t> </a:t>
            </a:r>
            <a:r>
              <a:rPr lang="en-GB" dirty="0">
                <a:ea typeface="Calibri"/>
              </a:rPr>
              <a:t>important details of the coral</a:t>
            </a:r>
            <a:r>
              <a:rPr lang="en-GB" dirty="0">
                <a:effectLst/>
                <a:ea typeface="Calibri"/>
              </a:rPr>
              <a:t>.</a:t>
            </a:r>
            <a:r>
              <a:rPr lang="en-GB" dirty="0"/>
              <a:t> </a:t>
            </a:r>
          </a:p>
          <a:p>
            <a:r>
              <a:rPr lang="en-CH" dirty="0"/>
              <a:t> </a:t>
            </a:r>
            <a:endParaRPr lang="en-GB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ld typing on keyboard">
            <a:extLst>
              <a:ext uri="{FF2B5EF4-FFF2-40B4-BE49-F238E27FC236}">
                <a16:creationId xmlns:a16="http://schemas.microsoft.com/office/drawing/2014/main" id="{F05D8FE6-01EA-06C7-52F9-D4E2638EA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009" y="2095268"/>
            <a:ext cx="6320186" cy="42134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D83BB4-0D08-075B-BE3D-74F0742963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CH" dirty="0"/>
              <a:t>We research facts about coral bleaching to help us learn important information about it</a:t>
            </a:r>
            <a:r>
              <a:rPr lang="en-CH"/>
              <a:t> that we can share in our own artwork</a:t>
            </a:r>
            <a:r>
              <a:rPr lang="en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317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DB58CF-4ED2-D0CC-A4E5-75BDEA6EA4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GB"/>
              <a:t>In the next lesson, we will learn clay techniques to make a patterned sea turtle.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A3B51A3-D4D8-FB30-15D2-1524DCB0900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715" y="1935416"/>
            <a:ext cx="5520570" cy="4370791"/>
          </a:xfrm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647A97-0425-0034-7772-4C7828C0E6E4}"/>
              </a:ext>
            </a:extLst>
          </p:cNvPr>
          <p:cNvSpPr txBox="1"/>
          <p:nvPr/>
        </p:nvSpPr>
        <p:spPr>
          <a:xfrm>
            <a:off x="2286000" y="3220645"/>
            <a:ext cx="4572000" cy="409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1100"/>
              </a:lnSpc>
              <a:buAutoNum type="arabicPeriod"/>
            </a:pPr>
            <a:r>
              <a:rPr lang="en-US" b="1">
                <a:latin typeface="Arial"/>
                <a:cs typeface="Arial"/>
              </a:rPr>
              <a:t>help people understand coral bleaching</a:t>
            </a:r>
            <a:endParaRPr lang="en-US" b="1">
              <a:cs typeface="Arial"/>
            </a:endParaRPr>
          </a:p>
        </p:txBody>
      </p:sp>
      <p:pic>
        <p:nvPicPr>
          <p:cNvPr id="5" name="Picture 4" descr="A group of kids looking at a piece of paper&#10;&#10;Description automatically generated">
            <a:extLst>
              <a:ext uri="{FF2B5EF4-FFF2-40B4-BE49-F238E27FC236}">
                <a16:creationId xmlns:a16="http://schemas.microsoft.com/office/drawing/2014/main" id="{74DC1DE9-406E-228E-8FE7-4105643171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780" y="1196752"/>
            <a:ext cx="6338439" cy="507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7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21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7AB04-2583-E737-5A82-C2FE257BAC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CH" dirty="0">
                <a:ea typeface="Calibri"/>
              </a:rPr>
              <a:t>A</a:t>
            </a:r>
            <a:r>
              <a:rPr lang="en-US" dirty="0" err="1">
                <a:ea typeface="Calibri"/>
              </a:rPr>
              <a:t>rtists</a:t>
            </a:r>
            <a:r>
              <a:rPr lang="en-US" dirty="0">
                <a:ea typeface="Calibri"/>
              </a:rPr>
              <a:t> like Courtney Mattison create artwork about coral bleaching to: </a:t>
            </a:r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641C3-DDA9-CF88-1041-BA27E5F73491}"/>
              </a:ext>
            </a:extLst>
          </p:cNvPr>
          <p:cNvSpPr txBox="1"/>
          <p:nvPr/>
        </p:nvSpPr>
        <p:spPr>
          <a:xfrm rot="318540">
            <a:off x="860166" y="4054654"/>
            <a:ext cx="1830876" cy="19087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chemeClr val="tx1"/>
                </a:solidFill>
                <a:latin typeface="Calibri"/>
                <a:cs typeface="Calibri"/>
              </a:rPr>
              <a:t>give away their art  </a:t>
            </a:r>
            <a:endParaRPr lang="en-CH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98BE6-905B-D006-05B0-0230DF4F95E1}"/>
              </a:ext>
            </a:extLst>
          </p:cNvPr>
          <p:cNvSpPr txBox="1"/>
          <p:nvPr/>
        </p:nvSpPr>
        <p:spPr>
          <a:xfrm>
            <a:off x="3763582" y="3972920"/>
            <a:ext cx="1830876" cy="240909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Calibri"/>
                <a:cs typeface="Calibri"/>
              </a:rPr>
              <a:t>help people </a:t>
            </a:r>
            <a:endParaRPr lang="en-CH" i="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Calibri"/>
                <a:cs typeface="Calibri"/>
              </a:rPr>
              <a:t>understand coral bleaching</a:t>
            </a:r>
            <a:endParaRPr lang="en-CH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C52C0-A4C1-5DC4-4B0F-CB87535ADCA3}"/>
              </a:ext>
            </a:extLst>
          </p:cNvPr>
          <p:cNvSpPr txBox="1"/>
          <p:nvPr/>
        </p:nvSpPr>
        <p:spPr>
          <a:xfrm rot="21420000">
            <a:off x="6523167" y="4107489"/>
            <a:ext cx="1830876" cy="21441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rmAutofit/>
          </a:bodyPr>
          <a:lstStyle/>
          <a:p>
            <a:pPr algn="ctr"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Calibri"/>
                <a:cs typeface="Calibri"/>
              </a:rPr>
              <a:t>make people laugh</a:t>
            </a:r>
            <a:endParaRPr lang="en-CH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A71378-1C54-7C09-B343-D2628E976CD6}"/>
              </a:ext>
            </a:extLst>
          </p:cNvPr>
          <p:cNvGrpSpPr/>
          <p:nvPr/>
        </p:nvGrpSpPr>
        <p:grpSpPr>
          <a:xfrm>
            <a:off x="341561" y="1823129"/>
            <a:ext cx="8460878" cy="4558882"/>
            <a:chOff x="451438" y="1817777"/>
            <a:chExt cx="8460878" cy="45588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5C42E6-3932-C873-8E08-22AA17CDCEC0}"/>
                </a:ext>
              </a:extLst>
            </p:cNvPr>
            <p:cNvSpPr/>
            <p:nvPr/>
          </p:nvSpPr>
          <p:spPr>
            <a:xfrm>
              <a:off x="451438" y="2272038"/>
              <a:ext cx="2902703" cy="4087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27E564-4A01-E91B-DCDC-113AF92C883D}"/>
                </a:ext>
              </a:extLst>
            </p:cNvPr>
            <p:cNvSpPr/>
            <p:nvPr/>
          </p:nvSpPr>
          <p:spPr>
            <a:xfrm>
              <a:off x="5999803" y="1817777"/>
              <a:ext cx="2912513" cy="4558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6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ffectLst/>
                <a:ea typeface="Calibri"/>
              </a:rPr>
              <a:t>In this lesson we will </a:t>
            </a:r>
            <a:r>
              <a:rPr lang="en-GB" dirty="0">
                <a:ea typeface="Calibri"/>
              </a:rPr>
              <a:t>draw our </a:t>
            </a:r>
            <a:r>
              <a:rPr lang="en-GB" dirty="0">
                <a:effectLst/>
                <a:ea typeface="Calibri"/>
              </a:rPr>
              <a:t>coral </a:t>
            </a:r>
            <a:r>
              <a:rPr lang="en-GB" dirty="0">
                <a:ea typeface="Calibri"/>
              </a:rPr>
              <a:t>carefully, showing all </a:t>
            </a:r>
            <a:r>
              <a:rPr lang="en-GB" dirty="0">
                <a:effectLst/>
                <a:ea typeface="Calibri"/>
              </a:rPr>
              <a:t>the </a:t>
            </a:r>
            <a:r>
              <a:rPr lang="en-GB" dirty="0">
                <a:ea typeface="Calibri"/>
              </a:rPr>
              <a:t>important details we learned about</a:t>
            </a:r>
            <a:r>
              <a:rPr lang="en-GB" dirty="0">
                <a:effectLst/>
                <a:ea typeface="Calibri"/>
              </a:rPr>
              <a:t>.</a:t>
            </a:r>
            <a:r>
              <a:rPr lang="en-GB" dirty="0"/>
              <a:t> </a:t>
            </a:r>
            <a:r>
              <a:rPr lang="en-CH" dirty="0"/>
              <a:t> </a:t>
            </a:r>
            <a:endParaRPr lang="en-GB" dirty="0">
              <a:ea typeface="Calibri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C72706-A8C1-3EFD-0BC3-CC6DD381D10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423" y="2079214"/>
            <a:ext cx="5968204" cy="4260752"/>
          </a:xfrm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585323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look</a:t>
            </a:r>
            <a:r>
              <a:rPr lang="en-GB">
                <a:solidFill>
                  <a:schemeClr val="accent1"/>
                </a:solidFill>
              </a:rPr>
              <a:t> </a:t>
            </a:r>
            <a:r>
              <a:rPr lang="en-GB">
                <a:solidFill>
                  <a:schemeClr val="tx1"/>
                </a:solidFill>
              </a:rPr>
              <a:t>closely at coral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draw </a:t>
            </a:r>
            <a:r>
              <a:rPr lang="en-GB">
                <a:solidFill>
                  <a:schemeClr val="tx1"/>
                </a:solidFill>
              </a:rPr>
              <a:t>what you see accurately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include</a:t>
            </a:r>
            <a:r>
              <a:rPr lang="en-GB">
                <a:solidFill>
                  <a:schemeClr val="accent1"/>
                </a:solidFill>
              </a:rPr>
              <a:t> </a:t>
            </a:r>
            <a:r>
              <a:rPr lang="en-GB">
                <a:solidFill>
                  <a:schemeClr val="tx1"/>
                </a:solidFill>
              </a:rPr>
              <a:t>important details about your coral.</a:t>
            </a:r>
            <a:endParaRPr lang="en-GB">
              <a:solidFill>
                <a:schemeClr val="tx1"/>
              </a:solidFill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chemeClr val="tx1"/>
              </a:solidFill>
              <a:ea typeface="Calibri"/>
            </a:endParaRPr>
          </a:p>
          <a:p>
            <a:endParaRPr lang="en-GB">
              <a:solidFill>
                <a:schemeClr val="tx1"/>
              </a:solidFill>
              <a:ea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22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lanced stones on a pebble beach during sunset">
            <a:extLst>
              <a:ext uri="{FF2B5EF4-FFF2-40B4-BE49-F238E27FC236}">
                <a16:creationId xmlns:a16="http://schemas.microsoft.com/office/drawing/2014/main" id="{56A34B8C-C0EA-1398-AFC5-831B0B92F9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84" y="1222176"/>
            <a:ext cx="7561903" cy="5040038"/>
          </a:xfrm>
          <a:prstGeom prst="rect">
            <a:avLst/>
          </a:prstGeom>
        </p:spPr>
      </p:pic>
      <p:pic>
        <p:nvPicPr>
          <p:cNvPr id="7" name="Picture 6" descr="Closeup of single daisy flower">
            <a:extLst>
              <a:ext uri="{FF2B5EF4-FFF2-40B4-BE49-F238E27FC236}">
                <a16:creationId xmlns:a16="http://schemas.microsoft.com/office/drawing/2014/main" id="{50098367-C9FA-2146-BA06-537E717C1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62" y="1222176"/>
            <a:ext cx="8014476" cy="5029415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389F2E8-E19D-5628-DEB0-B4F8A2B6BF1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233" y="1211553"/>
            <a:ext cx="8031404" cy="5040038"/>
          </a:xfr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2"/>
    </mc:Choice>
    <mc:Fallback xmlns="">
      <p:transition spd="slow" advTm="2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D1A915-7DAA-3512-36F6-50DCE4FC8D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9061" y="355043"/>
            <a:ext cx="7037388" cy="619125"/>
          </a:xfrm>
        </p:spPr>
        <p:txBody>
          <a:bodyPr lIns="91440" tIns="45720" rIns="91440" bIns="45720" anchor="t"/>
          <a:lstStyle/>
          <a:p>
            <a:r>
              <a:rPr lang="en-GB" dirty="0"/>
              <a:t>Review</a:t>
            </a:r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08B00F80-2214-7CE0-153E-9E2DB9B9ED5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50" y="1196752"/>
            <a:ext cx="8037699" cy="5039598"/>
          </a:xfrm>
        </p:spPr>
      </p:pic>
      <p:pic>
        <p:nvPicPr>
          <p:cNvPr id="10" name="Picture Placeholder 2">
            <a:extLst>
              <a:ext uri="{FF2B5EF4-FFF2-40B4-BE49-F238E27FC236}">
                <a16:creationId xmlns:a16="http://schemas.microsoft.com/office/drawing/2014/main" id="{2F5363AB-9E51-9046-D0EE-3309E5F244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50" y="1196062"/>
            <a:ext cx="8038800" cy="50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8F8916-3FB0-7AB4-B519-7EC5FE84AC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9061" y="355043"/>
            <a:ext cx="7037388" cy="619125"/>
          </a:xfrm>
        </p:spPr>
        <p:txBody>
          <a:bodyPr lIns="91440" tIns="45720" rIns="91440" bIns="45720" anchor="t"/>
          <a:lstStyle/>
          <a:p>
            <a:r>
              <a:rPr lang="en-GB"/>
              <a:t>Looking Closely</a:t>
            </a:r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B087724C-01A2-5DD7-8A4D-7606D33734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100" y="1196752"/>
            <a:ext cx="7304075" cy="5040288"/>
          </a:xfrm>
          <a:prstGeom prst="rect">
            <a:avLst/>
          </a:prstGeom>
        </p:spPr>
      </p:pic>
      <p:pic>
        <p:nvPicPr>
          <p:cNvPr id="2" name="Picture 4" descr="A person standing in front of a wall of corals&#10;&#10;AI-generated content may be incorrect.">
            <a:extLst>
              <a:ext uri="{FF2B5EF4-FFF2-40B4-BE49-F238E27FC236}">
                <a16:creationId xmlns:a16="http://schemas.microsoft.com/office/drawing/2014/main" id="{19388958-F535-F531-70F7-EE696C68B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877" y="1196750"/>
            <a:ext cx="7565298" cy="50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">
            <a:extLst>
              <a:ext uri="{FF2B5EF4-FFF2-40B4-BE49-F238E27FC236}">
                <a16:creationId xmlns:a16="http://schemas.microsoft.com/office/drawing/2014/main" id="{568A3F4A-FAD5-47B2-D588-2278C9334F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68" y="1196751"/>
            <a:ext cx="8038800" cy="50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0.6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3KN27SNVY5CS-90160594-423003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https://ggsaus.sharepoint.com/sites/Curriculum/_layouts/15/DocIdRedir.aspx?ID=3KN27SNVY5CS-90160594-423003</Url>
      <Description>3KN27SNVY5CS-90160594-423003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f315eb64-a02b-4bd5-a84c-38ab918c4ccd"/>
    <ds:schemaRef ds:uri="http://www.w3.org/XML/1998/namespace"/>
    <ds:schemaRef ds:uri="d63ea73a-d7e6-4e3a-bf41-d78273581467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sharepoint/v3/field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</TotalTime>
  <Words>399</Words>
  <Application>Microsoft Office PowerPoint</Application>
  <PresentationFormat>On-screen Show (4:3)</PresentationFormat>
  <Paragraphs>55</Paragraphs>
  <Slides>32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MS Mincho</vt:lpstr>
      <vt:lpstr>Arial</vt:lpstr>
      <vt:lpstr>Calibr</vt:lpstr>
      <vt:lpstr>Calibri</vt:lpstr>
      <vt:lpstr>Calibri Light</vt:lpstr>
      <vt:lpstr>Ink Free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10</cp:revision>
  <cp:lastPrinted>2021-04-07T01:54:21Z</cp:lastPrinted>
  <dcterms:created xsi:type="dcterms:W3CDTF">2017-09-25T17:46:47Z</dcterms:created>
  <dcterms:modified xsi:type="dcterms:W3CDTF">2025-10-16T07:24:45Z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01efc35a-1788-4497-9fce-0e4ef3f8a008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