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42" r:id="rId5"/>
    <p:sldMasterId id="2147486392" r:id="rId6"/>
  </p:sldMasterIdLst>
  <p:notesMasterIdLst>
    <p:notesMasterId r:id="rId38"/>
  </p:notesMasterIdLst>
  <p:handoutMasterIdLst>
    <p:handoutMasterId r:id="rId39"/>
  </p:handoutMasterIdLst>
  <p:sldIdLst>
    <p:sldId id="1912" r:id="rId7"/>
    <p:sldId id="1945" r:id="rId8"/>
    <p:sldId id="1944" r:id="rId9"/>
    <p:sldId id="1946" r:id="rId10"/>
    <p:sldId id="1923" r:id="rId11"/>
    <p:sldId id="1924" r:id="rId12"/>
    <p:sldId id="1939" r:id="rId13"/>
    <p:sldId id="1887" r:id="rId14"/>
    <p:sldId id="1890" r:id="rId15"/>
    <p:sldId id="1947" r:id="rId16"/>
    <p:sldId id="1948" r:id="rId17"/>
    <p:sldId id="1918" r:id="rId18"/>
    <p:sldId id="1919" r:id="rId19"/>
    <p:sldId id="1955" r:id="rId20"/>
    <p:sldId id="1949" r:id="rId21"/>
    <p:sldId id="1950" r:id="rId22"/>
    <p:sldId id="1951" r:id="rId23"/>
    <p:sldId id="1954" r:id="rId24"/>
    <p:sldId id="1929" r:id="rId25"/>
    <p:sldId id="1921" r:id="rId26"/>
    <p:sldId id="1953" r:id="rId27"/>
    <p:sldId id="1930" r:id="rId28"/>
    <p:sldId id="1931" r:id="rId29"/>
    <p:sldId id="1942" r:id="rId30"/>
    <p:sldId id="1932" r:id="rId31"/>
    <p:sldId id="1933" r:id="rId32"/>
    <p:sldId id="1934" r:id="rId33"/>
    <p:sldId id="1935" r:id="rId34"/>
    <p:sldId id="1936" r:id="rId35"/>
    <p:sldId id="1937" r:id="rId36"/>
    <p:sldId id="1911" r:id="rId37"/>
  </p:sldIdLst>
  <p:sldSz cx="9144000" cy="6858000" type="screen4x3"/>
  <p:notesSz cx="7019925" cy="9305925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12"/>
            <p14:sldId id="1945"/>
            <p14:sldId id="1944"/>
            <p14:sldId id="1946"/>
            <p14:sldId id="1923"/>
            <p14:sldId id="1924"/>
            <p14:sldId id="1939"/>
            <p14:sldId id="1887"/>
            <p14:sldId id="1890"/>
            <p14:sldId id="1947"/>
            <p14:sldId id="1948"/>
            <p14:sldId id="1918"/>
            <p14:sldId id="1919"/>
            <p14:sldId id="1955"/>
            <p14:sldId id="1949"/>
            <p14:sldId id="1950"/>
            <p14:sldId id="1951"/>
            <p14:sldId id="1954"/>
            <p14:sldId id="1929"/>
            <p14:sldId id="1921"/>
            <p14:sldId id="1953"/>
            <p14:sldId id="1930"/>
            <p14:sldId id="1931"/>
            <p14:sldId id="1942"/>
            <p14:sldId id="1932"/>
            <p14:sldId id="1933"/>
            <p14:sldId id="1934"/>
            <p14:sldId id="1935"/>
            <p14:sldId id="1936"/>
            <p14:sldId id="1937"/>
            <p14:sldId id="19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65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SR" userId="S::srive@goodtogreatschools.org.au::891173ba-4b43-41f1-bd85-b99557e25871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E5B3"/>
    <a:srgbClr val="C5F6FA"/>
    <a:srgbClr val="00868F"/>
    <a:srgbClr val="0D8D9B"/>
    <a:srgbClr val="0D919F"/>
    <a:srgbClr val="0F9EA9"/>
    <a:srgbClr val="11B4C1"/>
    <a:srgbClr val="13CDDB"/>
    <a:srgbClr val="14DBEA"/>
    <a:srgbClr val="4AE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F8BFD6-1E32-4A86-B250-61D1F691ED1D}" v="2" dt="2025-10-16T07:08:31.5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18" y="381"/>
      </p:cViewPr>
      <p:guideLst>
        <p:guide orient="horz" pos="799"/>
        <p:guide pos="272"/>
        <p:guide orient="horz" pos="3974"/>
        <p:guide orient="horz" pos="2183"/>
        <p:guide pos="2880"/>
        <p:guide pos="5465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PH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1087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586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C4668-EB67-AF22-4B53-AFF2EB9A7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B4C595-B7F3-D655-0942-FC194BC1E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57D8C-7EC2-D1B3-BE6F-AF054E6C5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ea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85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069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29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909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519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082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603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538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85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99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664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973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731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42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654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165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679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991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704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98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983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40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64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46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28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708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409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53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721593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ords to Le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Learn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80694817"/>
              </p:ext>
            </p:extLst>
          </p:nvPr>
        </p:nvGraphicFramePr>
        <p:xfrm>
          <a:off x="434682" y="1269805"/>
          <a:ext cx="8239123" cy="5038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18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50" y="1793891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750" y="4135638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53183" y="4135638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3183" y="179155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21519" y="1781619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21519" y="4096830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416058628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1564C11-F386-F323-BE93-B5AA181268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9"/>
            <a:ext cx="8237538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4391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6" y="397906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91258" y="401037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115B899-ACD4-9095-7C9A-9CC82178F6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9"/>
            <a:ext cx="8237538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7400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 Do: Demo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39737" y="1190929"/>
            <a:ext cx="8239125" cy="514004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85437302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8FED875-B37D-EF68-B461-CF90EB5561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55956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F437FA5-ECD1-98F7-A37E-C2E892625C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7" y="1190929"/>
            <a:ext cx="8239125" cy="514004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16708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149041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D4AE952-0C68-9DAF-09CB-8DFD28358F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31542" y="365342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E18C81-ADC7-0850-A93A-A5E62556A13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7" y="1190929"/>
            <a:ext cx="8239125" cy="513686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of finished artwork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23718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U 3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9"/>
            <a:ext cx="8237538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54572E6-971A-582A-1B3B-9DF6DC502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38" t="10719" b="36085"/>
          <a:stretch/>
        </p:blipFill>
        <p:spPr>
          <a:xfrm>
            <a:off x="439742" y="2235893"/>
            <a:ext cx="8239125" cy="371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53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FU 2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9"/>
            <a:ext cx="8237538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67C2CF0-581D-03FA-D617-9B0F1AE5F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75" b="13780"/>
          <a:stretch/>
        </p:blipFill>
        <p:spPr>
          <a:xfrm>
            <a:off x="1313062" y="2004565"/>
            <a:ext cx="6517875" cy="4299710"/>
          </a:xfrm>
          <a:prstGeom prst="rect">
            <a:avLst/>
          </a:prstGeom>
        </p:spPr>
      </p:pic>
      <p:pic>
        <p:nvPicPr>
          <p:cNvPr id="11" name="Graphic 14" descr="Checkmark with solid fill">
            <a:extLst>
              <a:ext uri="{FF2B5EF4-FFF2-40B4-BE49-F238E27FC236}">
                <a16:creationId xmlns:a16="http://schemas.microsoft.com/office/drawing/2014/main" id="{9A3428A1-D9AB-91EB-B550-7A9651A36E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25211">
            <a:off x="2050726" y="3614743"/>
            <a:ext cx="1735892" cy="1735892"/>
          </a:xfrm>
          <a:prstGeom prst="rect">
            <a:avLst/>
          </a:prstGeom>
        </p:spPr>
      </p:pic>
      <p:pic>
        <p:nvPicPr>
          <p:cNvPr id="12" name="Graphic 16" descr="Close with solid fill">
            <a:extLst>
              <a:ext uri="{FF2B5EF4-FFF2-40B4-BE49-F238E27FC236}">
                <a16:creationId xmlns:a16="http://schemas.microsoft.com/office/drawing/2014/main" id="{C36D53AB-FC28-2120-D7E6-3489B4C21C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43830" y="3575796"/>
            <a:ext cx="1768641" cy="17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76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Sticker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43C3402-0B63-693A-F588-12EF5EA94A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7393" y="397906"/>
            <a:ext cx="67354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Artists Share Their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9613E-03A8-FC7D-4697-E65DEF82D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124" y="1268413"/>
            <a:ext cx="8234362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9440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 Do: Artists Share Thei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3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616C214-8291-AB6C-19FB-388E6A9ADB4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2" y="1186239"/>
            <a:ext cx="8237537" cy="514631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20260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rt W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DBFF24C-2F11-A149-1421-3477C93CA83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2" y="1186239"/>
            <a:ext cx="8237538" cy="514314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Ai Art Walk image.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70030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at We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35622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8"/>
            <a:ext cx="823342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2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What We Learned</a:t>
            </a:r>
          </a:p>
        </p:txBody>
      </p:sp>
    </p:spTree>
    <p:extLst>
      <p:ext uri="{BB962C8B-B14F-4D97-AF65-F5344CB8AC3E}">
        <p14:creationId xmlns:p14="http://schemas.microsoft.com/office/powerpoint/2010/main" val="265179331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 Are Learning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454"/>
            <a:ext cx="823436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We Are Learning Next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2A9A74C2-3DAE-3642-D800-0DB5F454575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451908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65237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8F415-FD31-477E-B763-F7A3EB70666F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How Well Did You Learn?</a:t>
            </a:r>
          </a:p>
        </p:txBody>
      </p:sp>
      <p:pic>
        <p:nvPicPr>
          <p:cNvPr id="3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5CFA1959-F1C5-45D5-5506-48BA8CE3447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955" y="1281113"/>
            <a:ext cx="8238792" cy="46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009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at We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50647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451908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1A3348-CB8D-DD6B-912C-0CCC0AF2C4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500" y="1177560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text, animate image if text gets in the way</a:t>
            </a:r>
          </a:p>
        </p:txBody>
      </p:sp>
    </p:spTree>
    <p:extLst>
      <p:ext uri="{BB962C8B-B14F-4D97-AF65-F5344CB8AC3E}">
        <p14:creationId xmlns:p14="http://schemas.microsoft.com/office/powerpoint/2010/main" val="283673883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83F750-466A-3F9E-D198-1BB043A866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4500" y="1146456"/>
            <a:ext cx="8239125" cy="600075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01A7F-AFC1-3CA8-696A-4CCAB7A1E844}"/>
              </a:ext>
            </a:extLst>
          </p:cNvPr>
          <p:cNvSpPr txBox="1"/>
          <p:nvPr userDrawn="1"/>
        </p:nvSpPr>
        <p:spPr>
          <a:xfrm>
            <a:off x="1550504" y="-7354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F939209-379B-24D8-6EE3-F6EEB9624F1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451908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87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4AD595-0977-4E43-5332-EAFFB1FC4D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4500" y="1146456"/>
            <a:ext cx="8239125" cy="600075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B11226C-1783-D67A-8338-9064579A1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38" t="10719" b="36085"/>
          <a:stretch/>
        </p:blipFill>
        <p:spPr>
          <a:xfrm>
            <a:off x="439742" y="2235893"/>
            <a:ext cx="8239125" cy="371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2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4AD595-0977-4E43-5332-EAFFB1FC4D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4500" y="1146456"/>
            <a:ext cx="8239125" cy="600075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DDD5CB4-B447-9589-1F5B-765912D7D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75" b="13780"/>
          <a:stretch/>
        </p:blipFill>
        <p:spPr>
          <a:xfrm>
            <a:off x="1425205" y="1930677"/>
            <a:ext cx="6517875" cy="4299710"/>
          </a:xfrm>
          <a:prstGeom prst="rect">
            <a:avLst/>
          </a:prstGeom>
        </p:spPr>
      </p:pic>
      <p:pic>
        <p:nvPicPr>
          <p:cNvPr id="9" name="Graphic 14" descr="Checkmark with solid fill">
            <a:extLst>
              <a:ext uri="{FF2B5EF4-FFF2-40B4-BE49-F238E27FC236}">
                <a16:creationId xmlns:a16="http://schemas.microsoft.com/office/drawing/2014/main" id="{108227A7-76A2-A7A3-5315-0A1B02251A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25211">
            <a:off x="2152929" y="3445372"/>
            <a:ext cx="1735892" cy="1735892"/>
          </a:xfrm>
          <a:prstGeom prst="rect">
            <a:avLst/>
          </a:prstGeom>
        </p:spPr>
      </p:pic>
      <p:pic>
        <p:nvPicPr>
          <p:cNvPr id="10" name="Graphic 16" descr="Close with solid fill">
            <a:extLst>
              <a:ext uri="{FF2B5EF4-FFF2-40B4-BE49-F238E27FC236}">
                <a16:creationId xmlns:a16="http://schemas.microsoft.com/office/drawing/2014/main" id="{0E744874-A4BA-D5CD-4576-1EAB395196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5181" y="3428997"/>
            <a:ext cx="1768641" cy="17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94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3" y="40354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9"/>
            <a:ext cx="8237538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9DBBB42-A496-A74D-8B0E-40C07454EFF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451908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19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2" y="39531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9"/>
            <a:ext cx="8237538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36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You will be successful when you can: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215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se What You Know: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41123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7" y="1190929"/>
            <a:ext cx="8239125" cy="51381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APK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435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4" r:id="rId1"/>
    <p:sldLayoutId id="21474863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01E213-74D0-8F2C-1670-98ACDC5F2E17}"/>
              </a:ext>
            </a:extLst>
          </p:cNvPr>
          <p:cNvSpPr/>
          <p:nvPr userDrawn="1"/>
        </p:nvSpPr>
        <p:spPr>
          <a:xfrm>
            <a:off x="0" y="0"/>
            <a:ext cx="215900" cy="6858000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68" r:id="rId1"/>
    <p:sldLayoutId id="2147486469" r:id="rId2"/>
    <p:sldLayoutId id="2147486470" r:id="rId3"/>
    <p:sldLayoutId id="2147486471" r:id="rId4"/>
    <p:sldLayoutId id="2147486472" r:id="rId5"/>
    <p:sldLayoutId id="2147486473" r:id="rId6"/>
    <p:sldLayoutId id="2147486474" r:id="rId7"/>
    <p:sldLayoutId id="2147486475" r:id="rId8"/>
    <p:sldLayoutId id="2147486476" r:id="rId9"/>
    <p:sldLayoutId id="2147486450" r:id="rId10"/>
    <p:sldLayoutId id="2147486481" r:id="rId11"/>
    <p:sldLayoutId id="2147486483" r:id="rId12"/>
    <p:sldLayoutId id="2147486484" r:id="rId13"/>
    <p:sldLayoutId id="2147486485" r:id="rId14"/>
    <p:sldLayoutId id="2147486486" r:id="rId15"/>
    <p:sldLayoutId id="2147486488" r:id="rId16"/>
    <p:sldLayoutId id="2147486489" r:id="rId17"/>
    <p:sldLayoutId id="2147486490" r:id="rId18"/>
    <p:sldLayoutId id="2147486491" r:id="rId19"/>
    <p:sldLayoutId id="2147486493" r:id="rId20"/>
    <p:sldLayoutId id="2147486419" r:id="rId21"/>
    <p:sldLayoutId id="2147486421" r:id="rId22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272">
          <p15:clr>
            <a:srgbClr val="F26B43"/>
          </p15:clr>
        </p15:guide>
        <p15:guide id="5" pos="5465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sv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ggsaus.sharepoint.com/:v:/r/sites/ContentCreation/Shared%20Documents/04%20Digital%20Database/01%20Video/1.%20Video%20Assembly/05%20Visual%20Arts/05%20Assembly%20Silea%20Art/VISARTS%20Y2%20Unit%201A%20Lesson%2002%20V1%2020250501.mp4?csf=1&amp;web=1&amp;e=vVSuQO" TargetMode="Externa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E65B3-1887-BB88-1A1C-F088340E6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1A Version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92403-3177-C89F-D0EF-04A4CD2D61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Lesson 2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A1F79-23C0-EFBE-AF9C-9593D9851F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Unit 1A </a:t>
            </a:r>
          </a:p>
          <a:p>
            <a:r>
              <a:rPr lang="en-US" dirty="0">
                <a:ea typeface="Calibri"/>
                <a:cs typeface="Calibri"/>
              </a:rPr>
              <a:t>Art and Culture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6B6D27-EDB3-1B80-A3F1-88A47F21C3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>
                <a:ea typeface="Calibri"/>
                <a:cs typeface="Calibri"/>
              </a:rPr>
              <a:t>Hands Full of Stories</a:t>
            </a:r>
            <a:endParaRPr lang="en-US"/>
          </a:p>
        </p:txBody>
      </p:sp>
      <p:pic>
        <p:nvPicPr>
          <p:cNvPr id="2" name="Picture 1" descr="Two women in colorful dresses&#10;&#10;AI-generated content may be incorrect.">
            <a:extLst>
              <a:ext uri="{FF2B5EF4-FFF2-40B4-BE49-F238E27FC236}">
                <a16:creationId xmlns:a16="http://schemas.microsoft.com/office/drawing/2014/main" id="{78489D60-3038-9495-4C80-91EE8FC81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" y="1583785"/>
            <a:ext cx="33718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5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73C390-9A14-F297-3EF3-8EAD4F66BB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Culture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22BEF-14DC-1803-37E3-32E0B578F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883" y="1277938"/>
            <a:ext cx="7498235" cy="50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D7417-362D-DF25-3232-525B318AF3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541" y="1277938"/>
            <a:ext cx="7656918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A429C-BEEF-5502-6C52-7E7947226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64" y="1277938"/>
            <a:ext cx="7672473" cy="50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FA204-8836-C9F7-5DF6-A6B16E9B2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6" y="1277938"/>
            <a:ext cx="7581589" cy="50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0DA947-867B-2ECF-9534-692E03668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1" y="1277938"/>
            <a:ext cx="766741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6092D-2538-8ADA-4A79-C5E61C305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862D7-8EB2-F003-4DAB-EA2200E38E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40C4F-35C2-59E7-A1BD-220231237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290" y="1277938"/>
            <a:ext cx="7672473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7AE54-D5B1-B499-4171-E99605BC8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0" y="1277938"/>
            <a:ext cx="7581589" cy="50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814F0-B733-EC08-6358-769193A2F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0" y="1277938"/>
            <a:ext cx="766741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A16F2-3C03-20F6-AC82-17D0CEAFD8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sz="2400"/>
              <a:t>A part of your culture is: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8EF95-D2CA-19B9-FED0-DD317CFFF5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>
                <a:ea typeface="Calibri"/>
              </a:rPr>
              <a:t>Culture</a:t>
            </a:r>
            <a:endParaRPr lang="en-US"/>
          </a:p>
        </p:txBody>
      </p:sp>
      <p:pic>
        <p:nvPicPr>
          <p:cNvPr id="6" name="Picture 5" descr="Australia's Native Flowers: A Complete ...">
            <a:extLst>
              <a:ext uri="{FF2B5EF4-FFF2-40B4-BE49-F238E27FC236}">
                <a16:creationId xmlns:a16="http://schemas.microsoft.com/office/drawing/2014/main" id="{ABD6C553-287F-FAF0-1E97-DDE87D309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"/>
          <a:stretch/>
        </p:blipFill>
        <p:spPr>
          <a:xfrm rot="21420000">
            <a:off x="6310090" y="3488049"/>
            <a:ext cx="1577668" cy="1600394"/>
          </a:xfrm>
          <a:prstGeom prst="rect">
            <a:avLst/>
          </a:prstGeom>
        </p:spPr>
      </p:pic>
      <p:pic>
        <p:nvPicPr>
          <p:cNvPr id="7" name="Picture 6" descr="Category:Green | Aesthetics Wiki | Fandom">
            <a:extLst>
              <a:ext uri="{FF2B5EF4-FFF2-40B4-BE49-F238E27FC236}">
                <a16:creationId xmlns:a16="http://schemas.microsoft.com/office/drawing/2014/main" id="{56C4551C-13A3-669D-120E-9CA1A6102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1201944" y="3488146"/>
            <a:ext cx="1581150" cy="16002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5CD26AF-6A0E-AA12-5F27-0788B2FE9603}"/>
              </a:ext>
            </a:extLst>
          </p:cNvPr>
          <p:cNvGrpSpPr/>
          <p:nvPr/>
        </p:nvGrpSpPr>
        <p:grpSpPr>
          <a:xfrm>
            <a:off x="375477" y="1725062"/>
            <a:ext cx="8393046" cy="4429466"/>
            <a:chOff x="438608" y="1909458"/>
            <a:chExt cx="8393046" cy="44294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188F63-2129-524C-D5AC-F5FD5E1DA8EB}"/>
                </a:ext>
              </a:extLst>
            </p:cNvPr>
            <p:cNvSpPr/>
            <p:nvPr/>
          </p:nvSpPr>
          <p:spPr>
            <a:xfrm>
              <a:off x="438608" y="1909458"/>
              <a:ext cx="2970728" cy="442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5FC377-3114-8405-8A8C-CAA2B9E4B34A}"/>
                </a:ext>
              </a:extLst>
            </p:cNvPr>
            <p:cNvSpPr/>
            <p:nvPr/>
          </p:nvSpPr>
          <p:spPr>
            <a:xfrm>
              <a:off x="5860926" y="1915620"/>
              <a:ext cx="2970728" cy="442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5C1C583-AC11-E2C8-91EB-F48845809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"/>
          <a:stretch/>
        </p:blipFill>
        <p:spPr>
          <a:xfrm>
            <a:off x="3861099" y="3583521"/>
            <a:ext cx="1572115" cy="15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65EA95-CC93-3E13-EE6B-B00C00E809D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Pattern and Culture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41BAE-BD77-1073-865C-8B87D6BD3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5989" y="3861319"/>
            <a:ext cx="2403032" cy="219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D06BE-F173-90F9-9EE9-43C2346BC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994" y="3861319"/>
            <a:ext cx="2403032" cy="219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9369A-B091-4BD7-4A0C-62E90CC26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1976" y="1283030"/>
            <a:ext cx="2387045" cy="2182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CEC95-9B5F-1A21-6CE1-6905528AC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994" y="1268413"/>
            <a:ext cx="2403032" cy="2197100"/>
          </a:xfrm>
          <a:prstGeom prst="rect">
            <a:avLst/>
          </a:prstGeom>
        </p:spPr>
      </p:pic>
      <p:pic>
        <p:nvPicPr>
          <p:cNvPr id="9" name="Graphic 18" descr="Badge 1 with solid fill">
            <a:extLst>
              <a:ext uri="{FF2B5EF4-FFF2-40B4-BE49-F238E27FC236}">
                <a16:creationId xmlns:a16="http://schemas.microsoft.com/office/drawing/2014/main" id="{F0D625AB-7204-D0F7-A13E-C1921AA59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14930" y="1344393"/>
            <a:ext cx="914400" cy="914400"/>
          </a:xfrm>
          <a:prstGeom prst="rect">
            <a:avLst/>
          </a:prstGeom>
        </p:spPr>
      </p:pic>
      <p:pic>
        <p:nvPicPr>
          <p:cNvPr id="10" name="Graphic 19" descr="Badge with solid fill">
            <a:extLst>
              <a:ext uri="{FF2B5EF4-FFF2-40B4-BE49-F238E27FC236}">
                <a16:creationId xmlns:a16="http://schemas.microsoft.com/office/drawing/2014/main" id="{6E1F56FC-4D7C-52AA-0E8D-68C7503F43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68057" y="1325873"/>
            <a:ext cx="914400" cy="914400"/>
          </a:xfrm>
          <a:prstGeom prst="rect">
            <a:avLst/>
          </a:prstGeom>
        </p:spPr>
      </p:pic>
      <p:pic>
        <p:nvPicPr>
          <p:cNvPr id="11" name="Graphic 20" descr="Badge 3 with solid fill">
            <a:extLst>
              <a:ext uri="{FF2B5EF4-FFF2-40B4-BE49-F238E27FC236}">
                <a16:creationId xmlns:a16="http://schemas.microsoft.com/office/drawing/2014/main" id="{A2CEEA9D-0180-8E6C-6775-575736FA41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17009" y="3978255"/>
            <a:ext cx="914400" cy="914400"/>
          </a:xfrm>
          <a:prstGeom prst="rect">
            <a:avLst/>
          </a:prstGeom>
        </p:spPr>
      </p:pic>
      <p:pic>
        <p:nvPicPr>
          <p:cNvPr id="12" name="Graphic 21" descr="Badge 4 with solid fill">
            <a:extLst>
              <a:ext uri="{FF2B5EF4-FFF2-40B4-BE49-F238E27FC236}">
                <a16:creationId xmlns:a16="http://schemas.microsoft.com/office/drawing/2014/main" id="{CE2898E5-D209-4474-75F9-1250002D4C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68057" y="39782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90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22DADE-3090-9A7D-771D-5E0409A13D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Patterns and 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01BEF-2A50-ED03-038F-FE70F11DD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4978" y="1934123"/>
            <a:ext cx="3948253" cy="367639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97C193-1C27-DFD5-D859-4E325639C608}"/>
              </a:ext>
            </a:extLst>
          </p:cNvPr>
          <p:cNvCxnSpPr>
            <a:cxnSpLocks/>
          </p:cNvCxnSpPr>
          <p:nvPr/>
        </p:nvCxnSpPr>
        <p:spPr>
          <a:xfrm>
            <a:off x="2216987" y="2080404"/>
            <a:ext cx="960436" cy="944609"/>
          </a:xfrm>
          <a:prstGeom prst="straightConnector1">
            <a:avLst/>
          </a:prstGeom>
          <a:solidFill>
            <a:schemeClr val="accent3"/>
          </a:solidFill>
          <a:ln w="57150">
            <a:solidFill>
              <a:srgbClr val="10E5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A7DC602-2B5E-18E5-9533-8CED0D3DB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62" y="1406073"/>
            <a:ext cx="1909315" cy="1236741"/>
          </a:xfrm>
          <a:prstGeom prst="ellipse">
            <a:avLst/>
          </a:prstGeom>
          <a:solidFill>
            <a:schemeClr val="accent3"/>
          </a:solidFill>
          <a:ln w="63500" cap="rnd">
            <a:solidFill>
              <a:srgbClr val="10E5B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E09A9D-37BB-7C60-C5CF-CD0709CF0BB1}"/>
              </a:ext>
            </a:extLst>
          </p:cNvPr>
          <p:cNvGrpSpPr/>
          <p:nvPr/>
        </p:nvGrpSpPr>
        <p:grpSpPr>
          <a:xfrm>
            <a:off x="4885548" y="1383501"/>
            <a:ext cx="3709964" cy="1821007"/>
            <a:chOff x="5037221" y="1356361"/>
            <a:chExt cx="3707663" cy="182100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0F5464F-4316-B8F2-C5A6-C7244D8258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7221" y="2108260"/>
              <a:ext cx="1822755" cy="1069108"/>
            </a:xfrm>
            <a:prstGeom prst="straightConnector1">
              <a:avLst/>
            </a:prstGeom>
            <a:ln w="57150">
              <a:solidFill>
                <a:srgbClr val="10E5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BF6FD4-42BA-F946-0380-BF451083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0172" y="1356361"/>
              <a:ext cx="1904712" cy="1241053"/>
            </a:xfrm>
            <a:prstGeom prst="ellipse">
              <a:avLst/>
            </a:prstGeom>
            <a:ln w="63500" cap="rnd">
              <a:solidFill>
                <a:srgbClr val="10E5B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1E474C-6945-61D6-41F1-A128A2D8AD59}"/>
              </a:ext>
            </a:extLst>
          </p:cNvPr>
          <p:cNvCxnSpPr>
            <a:cxnSpLocks/>
          </p:cNvCxnSpPr>
          <p:nvPr/>
        </p:nvCxnSpPr>
        <p:spPr>
          <a:xfrm flipH="1" flipV="1">
            <a:off x="5406189" y="4588042"/>
            <a:ext cx="1438512" cy="437923"/>
          </a:xfrm>
          <a:prstGeom prst="straightConnector1">
            <a:avLst/>
          </a:prstGeom>
          <a:ln w="57150">
            <a:solidFill>
              <a:srgbClr val="10E5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E230D9-F6C1-23EC-E3F9-6FA488543E00}"/>
              </a:ext>
            </a:extLst>
          </p:cNvPr>
          <p:cNvGrpSpPr/>
          <p:nvPr/>
        </p:nvGrpSpPr>
        <p:grpSpPr>
          <a:xfrm>
            <a:off x="511048" y="3977178"/>
            <a:ext cx="3565585" cy="1950732"/>
            <a:chOff x="396815" y="3772323"/>
            <a:chExt cx="3565585" cy="19507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E8AB4C-B383-5F98-B65A-1A84B2549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815" y="4470491"/>
              <a:ext cx="1909314" cy="1252564"/>
            </a:xfrm>
            <a:prstGeom prst="ellipse">
              <a:avLst/>
            </a:prstGeom>
            <a:ln w="63500" cap="rnd">
              <a:solidFill>
                <a:srgbClr val="10E5B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1CBA106-4072-8A25-B728-E1D1C02E9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4935" y="3772323"/>
              <a:ext cx="1647465" cy="1238366"/>
            </a:xfrm>
            <a:prstGeom prst="straightConnector1">
              <a:avLst/>
            </a:prstGeom>
            <a:ln w="57150">
              <a:solidFill>
                <a:srgbClr val="10E5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DAF66F-BC05-BC23-C588-9250887F97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640" y="4531468"/>
            <a:ext cx="1905894" cy="1396442"/>
          </a:xfrm>
          <a:prstGeom prst="ellipse">
            <a:avLst/>
          </a:prstGeom>
          <a:ln w="63500" cap="rnd">
            <a:solidFill>
              <a:srgbClr val="10E5B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78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46AB91-9DB2-DA52-F2A5-8461D9262C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Patterns and Culture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BC367-A9D9-CF3C-0BFD-ECCD95252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583" y="1269103"/>
            <a:ext cx="4228834" cy="50396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C4CCDA1-089E-9FB3-7B3E-78EE8BB516A8}"/>
              </a:ext>
            </a:extLst>
          </p:cNvPr>
          <p:cNvSpPr/>
          <p:nvPr/>
        </p:nvSpPr>
        <p:spPr>
          <a:xfrm>
            <a:off x="3247615" y="2254725"/>
            <a:ext cx="1388852" cy="138885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DCDECB-E91D-26F1-49DB-FAA68B6354F2}"/>
              </a:ext>
            </a:extLst>
          </p:cNvPr>
          <p:cNvSpPr/>
          <p:nvPr/>
        </p:nvSpPr>
        <p:spPr>
          <a:xfrm>
            <a:off x="5368826" y="3243886"/>
            <a:ext cx="770626" cy="79938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F523B1-FB3C-C72D-A8AA-D4B5B9E66A57}"/>
              </a:ext>
            </a:extLst>
          </p:cNvPr>
          <p:cNvSpPr/>
          <p:nvPr/>
        </p:nvSpPr>
        <p:spPr>
          <a:xfrm>
            <a:off x="3247615" y="4213427"/>
            <a:ext cx="770626" cy="79938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D82730-CE47-50B9-0603-F3F342925F48}"/>
              </a:ext>
            </a:extLst>
          </p:cNvPr>
          <p:cNvSpPr/>
          <p:nvPr/>
        </p:nvSpPr>
        <p:spPr>
          <a:xfrm>
            <a:off x="4867417" y="4613118"/>
            <a:ext cx="770626" cy="79938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B91802-FFB4-1A25-7AC9-BBF5D62C97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9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sz="2400"/>
              <a:t>An example of a mehndi pattern is: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85AE4-540F-52DD-CE6A-2C616F66FA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Patterns and Culture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A2C22-AE18-76ED-0FAB-24E1AB3D8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3804526" y="3709529"/>
            <a:ext cx="1511135" cy="1661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E4FA6C-F4B2-2427-CE9F-D0CC10670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3742">
            <a:off x="6364155" y="3544263"/>
            <a:ext cx="1511135" cy="16617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F59847-A78F-CC09-BB84-CEEFC2607078}"/>
              </a:ext>
            </a:extLst>
          </p:cNvPr>
          <p:cNvSpPr/>
          <p:nvPr/>
        </p:nvSpPr>
        <p:spPr>
          <a:xfrm>
            <a:off x="3361104" y="1616418"/>
            <a:ext cx="5584374" cy="4461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E4274E-34B5-5A36-127F-EB08BAC3DF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1547">
            <a:off x="1222807" y="3544533"/>
            <a:ext cx="1511135" cy="166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69A2D1-C264-92C3-0791-64E735616A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Patterns and Culture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7B602-722F-2E08-C54F-79B55C2B9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583" y="1268413"/>
            <a:ext cx="4228834" cy="50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68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EAB349-6114-0BB2-B443-473D448ADC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Patterns and Culture</a:t>
            </a:r>
          </a:p>
        </p:txBody>
      </p:sp>
      <p:pic>
        <p:nvPicPr>
          <p:cNvPr id="6" name="Picture Placeholder 1">
            <a:extLst>
              <a:ext uri="{FF2B5EF4-FFF2-40B4-BE49-F238E27FC236}">
                <a16:creationId xmlns:a16="http://schemas.microsoft.com/office/drawing/2014/main" id="{3892CA36-62BB-6558-862A-E1F436EA9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729606"/>
            <a:ext cx="8229600" cy="3963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21092-2BB6-3A80-F4A6-0CF5CE171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434" y="1270840"/>
            <a:ext cx="6501132" cy="50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3B6A6-1F92-70C6-D661-6AE3B9917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200" y="1270840"/>
            <a:ext cx="7985601" cy="50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C8E698-67DF-F833-F3CF-AB131C5C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0" y="1270840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3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VISARTS Y2 Unit 1A Lesson 02 V1 20250501.mp4">
            <a:hlinkClick r:id="" action="ppaction://media"/>
            <a:extLst>
              <a:ext uri="{FF2B5EF4-FFF2-40B4-BE49-F238E27FC236}">
                <a16:creationId xmlns:a16="http://schemas.microsoft.com/office/drawing/2014/main" id="{DC6EFDF9-7452-FA28-63B7-9C2187913CCD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77744"/>
            <a:ext cx="8238065" cy="46339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A9C02-5A49-C112-99E7-D6573DF5E9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Mehndi Designs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8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AC6F6-5F4C-6C52-E4DD-43D917796D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0" tIns="0" rIns="0" bIns="0" anchor="t"/>
          <a:lstStyle/>
          <a:p>
            <a:r>
              <a:rPr lang="en-GB" sz="2400"/>
              <a:t>Organic shapes are soft and natural. </a:t>
            </a:r>
          </a:p>
        </p:txBody>
      </p:sp>
      <p:pic>
        <p:nvPicPr>
          <p:cNvPr id="8" name="Picture Placeholder 1" descr="A sketch of a spiral bound notebook&#10;&#10;AI-generated content may be incorrect.">
            <a:extLst>
              <a:ext uri="{FF2B5EF4-FFF2-40B4-BE49-F238E27FC236}">
                <a16:creationId xmlns:a16="http://schemas.microsoft.com/office/drawing/2014/main" id="{A0725A20-A6D7-5C4C-CB1F-ACF45FD3ED9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087" y="1691148"/>
            <a:ext cx="6475827" cy="46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5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B3727-09C1-162B-16C3-A578311FC5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Mehndi Designs</a:t>
            </a:r>
            <a:endParaRPr lang="en-GB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C6AEA72-14CA-B359-3C14-2D32A1557AC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17" y="1299290"/>
            <a:ext cx="8078767" cy="5040000"/>
          </a:xfrm>
        </p:spPr>
      </p:pic>
      <p:pic>
        <p:nvPicPr>
          <p:cNvPr id="5" name="Picture Placeholder 3" descr="A person drawing a hand with a pencil&#10;&#10;AI-generated content may be incorrect.">
            <a:extLst>
              <a:ext uri="{FF2B5EF4-FFF2-40B4-BE49-F238E27FC236}">
                <a16:creationId xmlns:a16="http://schemas.microsoft.com/office/drawing/2014/main" id="{4A51CD48-9B97-CFF5-F84E-8945D1827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048" y="1299290"/>
            <a:ext cx="8085905" cy="5040000"/>
          </a:xfrm>
          <a:prstGeom prst="rect">
            <a:avLst/>
          </a:prstGeom>
        </p:spPr>
      </p:pic>
      <p:pic>
        <p:nvPicPr>
          <p:cNvPr id="7" name="Picture Placeholder 3" descr="A drawing of a hand with henna designs on it&#10;&#10;AI-generated content may be incorrect.">
            <a:extLst>
              <a:ext uri="{FF2B5EF4-FFF2-40B4-BE49-F238E27FC236}">
                <a16:creationId xmlns:a16="http://schemas.microsoft.com/office/drawing/2014/main" id="{A2B81B51-1BBE-73DA-1433-375D4075E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875" y="1299290"/>
            <a:ext cx="808025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6C7057-29CF-DC47-DC11-276E02DB4D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9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sz="2400"/>
              <a:t>A mehndi design uses the same pattern.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E8C84-6738-452E-1F4B-D42C1355EC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/>
              <a:t>Mehndi Designs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49B83-D33E-01F8-D6DD-EE4A6612F2B2}"/>
              </a:ext>
            </a:extLst>
          </p:cNvPr>
          <p:cNvSpPr/>
          <p:nvPr/>
        </p:nvSpPr>
        <p:spPr>
          <a:xfrm>
            <a:off x="1128385" y="1912559"/>
            <a:ext cx="3440647" cy="4430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814E7-BAAF-6F9D-7009-C87BB27744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Mehndi Designs</a:t>
            </a:r>
            <a:endParaRPr lang="en-GB"/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4BE052FB-D5E2-F121-9841-AC2B228507C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868" y="1268413"/>
            <a:ext cx="8084263" cy="5040312"/>
          </a:xfrm>
        </p:spPr>
      </p:pic>
    </p:spTree>
    <p:extLst>
      <p:ext uri="{BB962C8B-B14F-4D97-AF65-F5344CB8AC3E}">
        <p14:creationId xmlns:p14="http://schemas.microsoft.com/office/powerpoint/2010/main" val="225928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2043AC-D330-F64F-2599-70782AD1CF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Find My Most Interesting Part</a:t>
            </a:r>
            <a:endParaRPr lang="en-GB"/>
          </a:p>
        </p:txBody>
      </p:sp>
      <p:pic>
        <p:nvPicPr>
          <p:cNvPr id="3" name="Picture Placeholder 5" descr="A child looking at a display case&#10;&#10;AI-generated content may be incorrect.">
            <a:extLst>
              <a:ext uri="{FF2B5EF4-FFF2-40B4-BE49-F238E27FC236}">
                <a16:creationId xmlns:a16="http://schemas.microsoft.com/office/drawing/2014/main" id="{CBAB808C-2231-47D1-E9FD-CD78B603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6" y="1280878"/>
            <a:ext cx="7554909" cy="5040000"/>
          </a:xfrm>
          <a:prstGeom prst="rect">
            <a:avLst/>
          </a:prstGeom>
        </p:spPr>
      </p:pic>
      <p:pic>
        <p:nvPicPr>
          <p:cNvPr id="4" name="Picture 3" descr="A white camper parked in a dirt area with trees in the background&#10;&#10;AI-generated content may be incorrect.">
            <a:extLst>
              <a:ext uri="{FF2B5EF4-FFF2-40B4-BE49-F238E27FC236}">
                <a16:creationId xmlns:a16="http://schemas.microsoft.com/office/drawing/2014/main" id="{116DDA92-EFDE-B4DA-BA12-999AB6B72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6" y="1280878"/>
            <a:ext cx="7562548" cy="5040000"/>
          </a:xfrm>
          <a:prstGeom prst="rect">
            <a:avLst/>
          </a:prstGeom>
        </p:spPr>
      </p:pic>
      <p:pic>
        <p:nvPicPr>
          <p:cNvPr id="5" name="Picture 4" descr="A person painting on a canvas&#10;&#10;AI-generated content may be incorrect.">
            <a:extLst>
              <a:ext uri="{FF2B5EF4-FFF2-40B4-BE49-F238E27FC236}">
                <a16:creationId xmlns:a16="http://schemas.microsoft.com/office/drawing/2014/main" id="{1AAB1BE3-A83D-CFEC-54EE-DB7EAEC6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6" y="1280878"/>
            <a:ext cx="755490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73703B-BA6C-79D3-98FD-1AA5F9C99E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10386" y="398587"/>
            <a:ext cx="7037388" cy="619125"/>
          </a:xfrm>
        </p:spPr>
        <p:txBody>
          <a:bodyPr lIns="0" tIns="0" rIns="0" bIns="0" anchor="t"/>
          <a:lstStyle/>
          <a:p>
            <a:r>
              <a:rPr lang="en-GB">
                <a:ea typeface="Calibri"/>
              </a:rPr>
              <a:t>Find My Most Interesting Part</a:t>
            </a:r>
            <a:endParaRPr lang="en-GB"/>
          </a:p>
        </p:txBody>
      </p:sp>
      <p:pic>
        <p:nvPicPr>
          <p:cNvPr id="4" name="Picture Placeholder 3" descr="A teacher helping students with art&#10;&#10;AI-generated content may be incorrect.">
            <a:extLst>
              <a:ext uri="{FF2B5EF4-FFF2-40B4-BE49-F238E27FC236}">
                <a16:creationId xmlns:a16="http://schemas.microsoft.com/office/drawing/2014/main" id="{59256ED0-C7E8-F7FD-74D8-3B08A7AAA0E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23126" y="1268413"/>
            <a:ext cx="6297748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95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56484-5566-6558-73D3-E88892A769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>
                <a:ea typeface="Calibri"/>
              </a:rPr>
              <a:t>Find My Most Interesting Part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851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drawing&#10;&#10;AI-generated content may be incorrect.">
            <a:extLst>
              <a:ext uri="{FF2B5EF4-FFF2-40B4-BE49-F238E27FC236}">
                <a16:creationId xmlns:a16="http://schemas.microsoft.com/office/drawing/2014/main" id="{2072DDE9-4378-1F61-58C6-812CB2581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62" y="1273966"/>
            <a:ext cx="7586077" cy="5054831"/>
          </a:xfrm>
          <a:prstGeom prst="rect">
            <a:avLst/>
          </a:prstGeom>
        </p:spPr>
      </p:pic>
      <p:pic>
        <p:nvPicPr>
          <p:cNvPr id="4" name="Picture 3" descr="A group of people in a museum&#10;&#10;AI-generated content may be incorrect.">
            <a:extLst>
              <a:ext uri="{FF2B5EF4-FFF2-40B4-BE49-F238E27FC236}">
                <a16:creationId xmlns:a16="http://schemas.microsoft.com/office/drawing/2014/main" id="{11BD02C7-AD93-2C4F-9554-3F0A98F97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8" y="1288485"/>
            <a:ext cx="7586724" cy="5040312"/>
          </a:xfrm>
          <a:prstGeom prst="rect">
            <a:avLst/>
          </a:prstGeom>
        </p:spPr>
      </p:pic>
      <p:pic>
        <p:nvPicPr>
          <p:cNvPr id="5" name="Picture Placeholder 1" descr="A person and a child lying on a bed looking at a computer&#10;&#10;AI-generated content may be incorrect.">
            <a:extLst>
              <a:ext uri="{FF2B5EF4-FFF2-40B4-BE49-F238E27FC236}">
                <a16:creationId xmlns:a16="http://schemas.microsoft.com/office/drawing/2014/main" id="{2005CC91-C66B-C866-3EAC-E4D7904F4F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" r="-48" b="-261"/>
          <a:stretch/>
        </p:blipFill>
        <p:spPr>
          <a:xfrm>
            <a:off x="778638" y="1262859"/>
            <a:ext cx="7586724" cy="50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38D909C-C03E-7ED6-7116-D14561B442B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580" y="1268413"/>
            <a:ext cx="8072840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6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ABC25-E506-B849-E488-D74DC1DCD72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8"/>
            <a:ext cx="8233422" cy="125572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sz="2400"/>
              <a:t>Mehndi is a special drawing on hands or feet using a brown paste. </a:t>
            </a:r>
          </a:p>
          <a:p>
            <a:endParaRPr lang="en-GB" sz="2400"/>
          </a:p>
          <a:p>
            <a:r>
              <a:rPr lang="en-GB" sz="2400"/>
              <a:t>Mehndi designs use organic shapes and patterns. </a:t>
            </a:r>
          </a:p>
        </p:txBody>
      </p:sp>
      <p:pic>
        <p:nvPicPr>
          <p:cNvPr id="4" name="Picture 3" descr="A hands with henna designs on them&#10;&#10;AI-generated content may be incorrect.">
            <a:extLst>
              <a:ext uri="{FF2B5EF4-FFF2-40B4-BE49-F238E27FC236}">
                <a16:creationId xmlns:a16="http://schemas.microsoft.com/office/drawing/2014/main" id="{3FEF0520-19EF-561D-16EF-C3E1288AE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5597" y="1283479"/>
            <a:ext cx="5392805" cy="50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29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A606F-C3DB-28DD-8AC5-8541EA7DA3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 sz="2400"/>
              <a:t>Patterns are made from repeated lines and shapes.</a:t>
            </a:r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A2CD951E-B62A-E1B0-AE73-34026125E64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075" y="1731110"/>
            <a:ext cx="6419850" cy="45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76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D3C16-F69B-D1C3-9C85-5E7620739B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00454"/>
            <a:ext cx="8234363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2400"/>
              <a:t>In the next lesson, we will learn how to draw </a:t>
            </a:r>
            <a:r>
              <a:rPr lang="en-US" sz="2400" err="1"/>
              <a:t>colourful</a:t>
            </a:r>
            <a:r>
              <a:rPr lang="en-US" sz="2400"/>
              <a:t> geometric patterns. </a:t>
            </a:r>
          </a:p>
        </p:txBody>
      </p:sp>
      <p:pic>
        <p:nvPicPr>
          <p:cNvPr id="9" name="Picture Placeholder 8" descr="A drawing of triangles and circles&#10;&#10;AI-generated content may be incorrect.">
            <a:extLst>
              <a:ext uri="{FF2B5EF4-FFF2-40B4-BE49-F238E27FC236}">
                <a16:creationId xmlns:a16="http://schemas.microsoft.com/office/drawing/2014/main" id="{8EEBD17F-FB32-7EF2-B1AF-2FC4994AA27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373" y="2159000"/>
            <a:ext cx="6229254" cy="4153580"/>
          </a:xfrm>
        </p:spPr>
      </p:pic>
    </p:spTree>
    <p:extLst>
      <p:ext uri="{BB962C8B-B14F-4D97-AF65-F5344CB8AC3E}">
        <p14:creationId xmlns:p14="http://schemas.microsoft.com/office/powerpoint/2010/main" val="4260781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01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0D45C2-488A-AC05-377D-489651C662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2400"/>
              <a:t>An example of an organic shape is: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3B498-FC47-FFEE-1784-892C06376BFB}"/>
              </a:ext>
            </a:extLst>
          </p:cNvPr>
          <p:cNvSpPr/>
          <p:nvPr/>
        </p:nvSpPr>
        <p:spPr>
          <a:xfrm>
            <a:off x="3924732" y="3778361"/>
            <a:ext cx="1294535" cy="1260918"/>
          </a:xfrm>
          <a:prstGeom prst="rect">
            <a:avLst/>
          </a:prstGeom>
          <a:solidFill>
            <a:srgbClr val="29E6B3"/>
          </a:solidFill>
          <a:ln>
            <a:solidFill>
              <a:srgbClr val="29E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4" name="Isosceles Triangle 5">
            <a:extLst>
              <a:ext uri="{FF2B5EF4-FFF2-40B4-BE49-F238E27FC236}">
                <a16:creationId xmlns:a16="http://schemas.microsoft.com/office/drawing/2014/main" id="{68B0A158-E49D-D803-5E30-C5BCB440D659}"/>
              </a:ext>
            </a:extLst>
          </p:cNvPr>
          <p:cNvSpPr/>
          <p:nvPr/>
        </p:nvSpPr>
        <p:spPr>
          <a:xfrm rot="2520000">
            <a:off x="6591573" y="3369307"/>
            <a:ext cx="1373378" cy="1324350"/>
          </a:xfrm>
          <a:prstGeom prst="triangle">
            <a:avLst/>
          </a:prstGeom>
          <a:solidFill>
            <a:srgbClr val="29E6B3"/>
          </a:solidFill>
          <a:ln w="28575">
            <a:solidFill>
              <a:srgbClr val="29E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D1E65CF-BA14-93D9-51CD-3DBB800CAE92}"/>
              </a:ext>
            </a:extLst>
          </p:cNvPr>
          <p:cNvSpPr/>
          <p:nvPr/>
        </p:nvSpPr>
        <p:spPr>
          <a:xfrm rot="19980000">
            <a:off x="1203183" y="3716292"/>
            <a:ext cx="1598350" cy="1210161"/>
          </a:xfrm>
          <a:prstGeom prst="cloud">
            <a:avLst/>
          </a:prstGeom>
          <a:solidFill>
            <a:srgbClr val="29E6B3"/>
          </a:solidFill>
          <a:ln w="28575">
            <a:solidFill>
              <a:srgbClr val="29E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489D72-1594-77AC-9F8B-7A923AFEA4B9}"/>
              </a:ext>
            </a:extLst>
          </p:cNvPr>
          <p:cNvSpPr/>
          <p:nvPr/>
        </p:nvSpPr>
        <p:spPr>
          <a:xfrm>
            <a:off x="3337561" y="2012283"/>
            <a:ext cx="5398422" cy="4068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A9AAF-AC9D-669A-FC53-169D793D5E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9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US" sz="2400"/>
              <a:t>In this lesson, we will learn how to draw patterns inspired by mehndi design. </a:t>
            </a:r>
          </a:p>
        </p:txBody>
      </p:sp>
      <p:pic>
        <p:nvPicPr>
          <p:cNvPr id="3" name="Picture Placeholder 2" descr="A drawing of a hand with henna designs on it&#10;&#10;AI-generated content may be incorrect.">
            <a:extLst>
              <a:ext uri="{FF2B5EF4-FFF2-40B4-BE49-F238E27FC236}">
                <a16:creationId xmlns:a16="http://schemas.microsoft.com/office/drawing/2014/main" id="{63A8B47C-03D0-00BB-19D1-E9F89C0785E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621" y="2154127"/>
            <a:ext cx="6370759" cy="4139531"/>
          </a:xfrm>
        </p:spPr>
      </p:pic>
    </p:spTree>
    <p:extLst>
      <p:ext uri="{BB962C8B-B14F-4D97-AF65-F5344CB8AC3E}">
        <p14:creationId xmlns:p14="http://schemas.microsoft.com/office/powerpoint/2010/main" val="213018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47C-E0EE-65B4-84B4-680CC20881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9"/>
            <a:ext cx="8237538" cy="1698927"/>
          </a:xfrm>
        </p:spPr>
        <p:txBody>
          <a:bodyPr lIns="0" tIns="0" rIns="0" bIns="0" anchor="t">
            <a:spAutoFit/>
          </a:bodyPr>
          <a:lstStyle/>
          <a:p>
            <a:r>
              <a:rPr lang="en-US" sz="2400"/>
              <a:t>You will be successful when you can:</a:t>
            </a:r>
          </a:p>
          <a:p>
            <a:pPr marL="571500" indent="-571500">
              <a:buChar char="•"/>
            </a:pPr>
            <a:r>
              <a:rPr lang="en-US" sz="2400" b="1">
                <a:solidFill>
                  <a:schemeClr val="accent1"/>
                </a:solidFill>
              </a:rPr>
              <a:t>use</a:t>
            </a:r>
            <a:r>
              <a:rPr lang="en-US" sz="2400"/>
              <a:t> organic shapes </a:t>
            </a:r>
          </a:p>
          <a:p>
            <a:pPr marL="571500" indent="-571500">
              <a:buChar char="•"/>
            </a:pPr>
            <a:r>
              <a:rPr lang="en-US" sz="2400" b="1">
                <a:solidFill>
                  <a:schemeClr val="accent1"/>
                </a:solidFill>
              </a:rPr>
              <a:t>draw</a:t>
            </a:r>
            <a:r>
              <a:rPr lang="en-US" sz="2400"/>
              <a:t> patterns using shapes and lines</a:t>
            </a:r>
          </a:p>
          <a:p>
            <a:pPr marL="571500" indent="-571500">
              <a:buChar char="•"/>
            </a:pPr>
            <a:r>
              <a:rPr lang="en-US" sz="2400" b="1">
                <a:solidFill>
                  <a:schemeClr val="accent1"/>
                </a:solidFill>
              </a:rPr>
              <a:t>create</a:t>
            </a:r>
            <a:r>
              <a:rPr lang="en-US" sz="2400">
                <a:solidFill>
                  <a:schemeClr val="accent1"/>
                </a:solidFill>
              </a:rPr>
              <a:t> </a:t>
            </a:r>
            <a:r>
              <a:rPr lang="en-US" sz="2400"/>
              <a:t>a special design.  </a:t>
            </a:r>
          </a:p>
        </p:txBody>
      </p:sp>
    </p:spTree>
    <p:extLst>
      <p:ext uri="{BB962C8B-B14F-4D97-AF65-F5344CB8AC3E}">
        <p14:creationId xmlns:p14="http://schemas.microsoft.com/office/powerpoint/2010/main" val="194300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6300B50-41AD-BB38-DD1D-E19C36966A4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392" y="1268413"/>
            <a:ext cx="8095215" cy="5048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75022-58C3-2824-7934-E9E7FF8E6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522" y="1279525"/>
            <a:ext cx="7572957" cy="5048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05DAD-FB2E-3864-0F2D-E81F3D6BA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6" y="1286026"/>
            <a:ext cx="7591425" cy="5038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0A7372-6429-9576-A4BC-E355377CAA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18" y="1302052"/>
            <a:ext cx="7552164" cy="50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12AEBF-5FF7-284A-502D-2FECF91452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/>
              <a:t>mehndi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B50329-46FB-084E-FF57-7724C47EA6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/>
              <a:t>culture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2A885D-E926-C62C-1F56-FD5A8154ED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/>
              <a:t>The way a group of people live. It includes their language, food, celebrations and traditions.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5A3552-915B-84AF-EFC8-98470A9DEB4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US">
                <a:ea typeface="Calibri"/>
              </a:rPr>
              <a:t>A special drawing made on hands and feet using a brown paste. People use it for celebrations.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83F83-CB45-C842-68DF-CC5CC6E2B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49" y="1861131"/>
            <a:ext cx="3180519" cy="1938602"/>
          </a:xfrm>
          <a:prstGeom prst="rect">
            <a:avLst/>
          </a:prstGeom>
        </p:spPr>
      </p:pic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C02E580C-278F-1995-705B-41CC228F644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8618" y="4049232"/>
            <a:ext cx="3132000" cy="2225025"/>
          </a:xfrm>
        </p:spPr>
      </p:pic>
    </p:spTree>
    <p:extLst>
      <p:ext uri="{BB962C8B-B14F-4D97-AF65-F5344CB8AC3E}">
        <p14:creationId xmlns:p14="http://schemas.microsoft.com/office/powerpoint/2010/main" val="15466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D4AF21-94FA-86A4-EA86-E8742F828DF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Culture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09E63-3C4C-E28F-DF4B-28CB1CA9D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957" y="1270000"/>
            <a:ext cx="7558087" cy="5038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7182F-80E5-E8D5-0B97-CE66717B9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056" y="1270000"/>
            <a:ext cx="8243888" cy="5038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C1C600-84FB-C92C-085B-5995129D5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8" y="1268725"/>
            <a:ext cx="7356145" cy="50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43E2AD-0724-D16B-07E0-EE78BE96D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8" y="1270000"/>
            <a:ext cx="7591425" cy="5038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B44CCE-7B30-CE4D-22B1-1FAFF00DDA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056" y="1268725"/>
            <a:ext cx="824388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1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3KN27SNVY5CS-90160594-423940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https://ggsaus.sharepoint.com/sites/Curriculum/_layouts/15/DocIdRedir.aspx?ID=3KN27SNVY5CS-90160594-423940</Url>
      <Description>3KN27SNVY5CS-90160594-423940</Description>
    </_dlc_DocIdUrl>
  </documentManagement>
</p:properties>
</file>

<file path=customXml/itemProps1.xml><?xml version="1.0" encoding="utf-8"?>
<ds:datastoreItem xmlns:ds="http://schemas.openxmlformats.org/officeDocument/2006/customXml" ds:itemID="{245BF399-4A19-4E77-9E83-D474431DA743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www.w3.org/XML/1998/namespace"/>
    <ds:schemaRef ds:uri="d63ea73a-d7e6-4e3a-bf41-d78273581467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sharepoint/v3/fields"/>
    <ds:schemaRef ds:uri="f315eb64-a02b-4bd5-a84c-38ab918c4ccd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0</TotalTime>
  <Words>222</Words>
  <Application>Microsoft Office PowerPoint</Application>
  <PresentationFormat>On-screen Show (4:3)</PresentationFormat>
  <Paragraphs>41</Paragraphs>
  <Slides>31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Arial</vt:lpstr>
      <vt:lpstr>Calibr</vt:lpstr>
      <vt:lpstr>Calibri</vt:lpstr>
      <vt:lpstr>Calibri Light</vt:lpstr>
      <vt:lpstr>Custom Design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17</cp:revision>
  <cp:lastPrinted>2021-04-07T01:54:21Z</cp:lastPrinted>
  <dcterms:created xsi:type="dcterms:W3CDTF">2017-09-25T17:46:47Z</dcterms:created>
  <dcterms:modified xsi:type="dcterms:W3CDTF">2025-10-16T07:08:44Z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ae21d618-3803-4a80-b379-7bf727952df3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