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42" r:id="rId5"/>
    <p:sldMasterId id="2147486384" r:id="rId6"/>
  </p:sldMasterIdLst>
  <p:notesMasterIdLst>
    <p:notesMasterId r:id="rId40"/>
  </p:notesMasterIdLst>
  <p:handoutMasterIdLst>
    <p:handoutMasterId r:id="rId41"/>
  </p:handoutMasterIdLst>
  <p:sldIdLst>
    <p:sldId id="1913" r:id="rId7"/>
    <p:sldId id="1971" r:id="rId8"/>
    <p:sldId id="1972" r:id="rId9"/>
    <p:sldId id="1974" r:id="rId10"/>
    <p:sldId id="1923" r:id="rId11"/>
    <p:sldId id="1924" r:id="rId12"/>
    <p:sldId id="1886" r:id="rId13"/>
    <p:sldId id="1958" r:id="rId14"/>
    <p:sldId id="1948" r:id="rId15"/>
    <p:sldId id="1949" r:id="rId16"/>
    <p:sldId id="1975" r:id="rId17"/>
    <p:sldId id="1961" r:id="rId18"/>
    <p:sldId id="1942" r:id="rId19"/>
    <p:sldId id="1962" r:id="rId20"/>
    <p:sldId id="1963" r:id="rId21"/>
    <p:sldId id="1946" r:id="rId22"/>
    <p:sldId id="1964" r:id="rId23"/>
    <p:sldId id="1969" r:id="rId24"/>
    <p:sldId id="1970" r:id="rId25"/>
    <p:sldId id="1968" r:id="rId26"/>
    <p:sldId id="1919" r:id="rId27"/>
    <p:sldId id="1929" r:id="rId28"/>
    <p:sldId id="1955" r:id="rId29"/>
    <p:sldId id="1954" r:id="rId30"/>
    <p:sldId id="1921" r:id="rId31"/>
    <p:sldId id="1976" r:id="rId32"/>
    <p:sldId id="1932" r:id="rId33"/>
    <p:sldId id="1957" r:id="rId34"/>
    <p:sldId id="1933" r:id="rId35"/>
    <p:sldId id="1935" r:id="rId36"/>
    <p:sldId id="1936" r:id="rId37"/>
    <p:sldId id="1937" r:id="rId38"/>
    <p:sldId id="1911" r:id="rId39"/>
  </p:sldIdLst>
  <p:sldSz cx="9144000" cy="6858000" type="screen4x3"/>
  <p:notesSz cx="7019925" cy="9305925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13"/>
            <p14:sldId id="1971"/>
            <p14:sldId id="1972"/>
            <p14:sldId id="1974"/>
            <p14:sldId id="1923"/>
            <p14:sldId id="1924"/>
            <p14:sldId id="1886"/>
            <p14:sldId id="1958"/>
            <p14:sldId id="1948"/>
            <p14:sldId id="1949"/>
            <p14:sldId id="1975"/>
            <p14:sldId id="1961"/>
            <p14:sldId id="1942"/>
            <p14:sldId id="1962"/>
            <p14:sldId id="1963"/>
            <p14:sldId id="1946"/>
            <p14:sldId id="1964"/>
            <p14:sldId id="1969"/>
            <p14:sldId id="1970"/>
            <p14:sldId id="1968"/>
            <p14:sldId id="1919"/>
            <p14:sldId id="1929"/>
            <p14:sldId id="1955"/>
            <p14:sldId id="1954"/>
            <p14:sldId id="1921"/>
            <p14:sldId id="1976"/>
            <p14:sldId id="1932"/>
            <p14:sldId id="1957"/>
            <p14:sldId id="1933"/>
            <p14:sldId id="1935"/>
            <p14:sldId id="1936"/>
            <p14:sldId id="1937"/>
            <p14:sldId id="19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SR" userId="S::srive@goodtogreatschools.org.au::891173ba-4b43-41f1-bd85-b99557e25871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E5B3"/>
    <a:srgbClr val="C5F6FA"/>
    <a:srgbClr val="00868F"/>
    <a:srgbClr val="0D8D9B"/>
    <a:srgbClr val="0D919F"/>
    <a:srgbClr val="0F9EA9"/>
    <a:srgbClr val="11B4C1"/>
    <a:srgbClr val="13CDDB"/>
    <a:srgbClr val="14DBEA"/>
    <a:srgbClr val="4AE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2532D-B4E9-4C2A-982C-AE7030AB20EF}" v="2" dt="2025-10-16T04:04:30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512" y="249"/>
      </p:cViewPr>
      <p:guideLst>
        <p:guide orient="horz" pos="799"/>
        <p:guide pos="272"/>
        <p:guide orient="horz" pos="3974"/>
        <p:guide orient="horz" pos="2183"/>
        <p:guide pos="2880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4:23:18.8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24575,'6'0'0,"9"0"0,1 6 0,4 3 0,5-1 0,5 4 0,3 7 0,2 0 0,1-3 0,-5 1 0,-2-1 0,-6 2 0,0-2 0,-5 3 0,-5 4 0,1-2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PH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1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0184-23BD-386A-2E69-27E5BF27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367F9-5CB9-C8BE-7EB8-AE06CD38F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8B0E-A1C1-F378-35E2-383E6C9D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04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8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22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GB" b="0" i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419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68FA6-1CEF-6B96-F193-C6F52E9E2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39744-6C4D-143E-E215-7B7D86F49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F3209-7F8D-EA4D-D369-6758ED00F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119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D48D5-589A-0DA7-CB0D-A39C4C935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D5ED4-60DA-9A91-CF1B-6F9EB008A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53D6E-55F5-78CF-836E-BC98439C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40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070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0184-23BD-386A-2E69-27E5BF27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367F9-5CB9-C8BE-7EB8-AE06CD38F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8B0E-A1C1-F378-35E2-383E6C9D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04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13A44-CF06-5D63-4F5F-BDCEB16B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B6872-6F3E-98F0-B89E-E5E016905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E6CBC-024F-0C80-7504-273A70FC7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b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181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b="0" i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48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6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818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413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739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656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152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666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337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US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23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58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US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78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983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303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051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16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07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85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56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b="0" i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041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US">
              <a:solidFill>
                <a:srgbClr val="444444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646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D85F5-E3FE-7A30-2638-7D67700CE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BDD65-D695-9174-AC23-ABF862C7F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65015-5A1C-B2CD-D416-D4FA01943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>
              <a:ea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slideMaster" Target="../slideMasters/slideMaster2.xml"/><Relationship Id="rId4" Type="http://schemas.openxmlformats.org/officeDocument/2006/relationships/video" Target="../media/media2.mp4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E1183-5385-A29D-908E-41CAFCBDD74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724A95-9420-F683-D6AE-1E963B371BB0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4408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s to Learn 1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06093351"/>
              </p:ext>
            </p:extLst>
          </p:nvPr>
        </p:nvGraphicFramePr>
        <p:xfrm>
          <a:off x="434682" y="1269805"/>
          <a:ext cx="8239123" cy="27485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42239385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6019992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6" y="397906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91258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8666401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0" y="397906"/>
            <a:ext cx="167725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0824" y="401037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0833417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Dem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39738" y="1190929"/>
            <a:ext cx="8239125" cy="514160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580059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C7AD09E-99DC-DA55-A39B-4867DE8E26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84BB252-7C70-96BF-AA05-C0CED04FB8A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190929"/>
            <a:ext cx="8239125" cy="506113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35584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30B48FB-EB1D-9D7F-9AAF-D63CAD31C8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6F34D1D-702F-8BAD-FF93-B096A9C92BA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1123" y="1190929"/>
            <a:ext cx="8261552" cy="50465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195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Find.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0B6177E-8C51-B2DA-1FC6-5D0A62F0B5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D9E3B6E-4220-1D6D-AF22-9E026016E9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1123" y="1190929"/>
            <a:ext cx="8261552" cy="50465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22147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8FED875-B37D-EF68-B461-CF90EB5561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55956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84452C7-31AF-20E9-DCE9-9DD6035249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190928"/>
            <a:ext cx="8239125" cy="50474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4730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2C1358E-C8D0-937C-DBE8-4E73E87B85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5470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6EA852D-A723-2977-4E00-EB405ED1239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190929"/>
            <a:ext cx="8239125" cy="506272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9656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3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5DE6FAE0-0E25-47CE-712C-08B7E8F61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5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34C59-7C73-B57F-303F-4CEDACD51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240" y="2242343"/>
            <a:ext cx="6639979" cy="404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72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Sticker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8FE85-7F5E-657F-5FAB-641B167C8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24" y="1192516"/>
            <a:ext cx="8234362" cy="5069523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43C3402-0B63-693A-F588-12EF5EA94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7393" y="397906"/>
            <a:ext cx="67354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</p:spTree>
    <p:extLst>
      <p:ext uri="{BB962C8B-B14F-4D97-AF65-F5344CB8AC3E}">
        <p14:creationId xmlns:p14="http://schemas.microsoft.com/office/powerpoint/2010/main" val="48655494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CB40EF7-0564-CA0C-E7C6-8E3AEC31A5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3" y="1190929"/>
            <a:ext cx="8237538" cy="50465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7278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t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DBFF24C-2F11-A149-1421-3477C93CA83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2" y="1190929"/>
            <a:ext cx="8237538" cy="50465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Ai Art Walk image.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37116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5622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8"/>
            <a:ext cx="823342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2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What We Learned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9D658-490F-3DF7-452F-B8A29562EEA8}"/>
              </a:ext>
            </a:extLst>
          </p:cNvPr>
          <p:cNvSpPr txBox="1"/>
          <p:nvPr userDrawn="1"/>
        </p:nvSpPr>
        <p:spPr>
          <a:xfrm>
            <a:off x="8548007" y="64824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F3496C-2AE3-9D8F-CD67-A36EB3219A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37499" y="2943774"/>
            <a:ext cx="5069001" cy="3385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050304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w Well Did You Lea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How Well Did You Learn?</a:t>
            </a:r>
          </a:p>
        </p:txBody>
      </p:sp>
      <p:pic>
        <p:nvPicPr>
          <p:cNvPr id="8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9AD85D19-2FE0-0648-BDD1-937BA308007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64650" y="5222430"/>
            <a:ext cx="372158" cy="372158"/>
          </a:xfrm>
          <a:prstGeom prst="rect">
            <a:avLst/>
          </a:prstGeom>
        </p:spPr>
      </p:pic>
      <p:pic>
        <p:nvPicPr>
          <p:cNvPr id="9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297EE39C-8D8A-D8EC-2CE1-A8A2A4CE145D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070" y="1190928"/>
            <a:ext cx="8238792" cy="4850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2C4CA-6E56-65A5-C06A-1C09B95F6E6C}"/>
              </a:ext>
            </a:extLst>
          </p:cNvPr>
          <p:cNvSpPr txBox="1"/>
          <p:nvPr userDrawn="1"/>
        </p:nvSpPr>
        <p:spPr>
          <a:xfrm>
            <a:off x="8580664" y="65232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5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4" y="1173368"/>
            <a:ext cx="823436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We Are Learning Next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41385B3-5F79-5E49-04FC-A783C91233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37499" y="2943774"/>
            <a:ext cx="5069001" cy="3385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0726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12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50647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1A3348-CB8D-DD6B-912C-0CCC0AF2C4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500" y="1177560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2A599-5781-68DF-B19C-C257D0657A62}"/>
              </a:ext>
            </a:extLst>
          </p:cNvPr>
          <p:cNvSpPr txBox="1"/>
          <p:nvPr userDrawn="1"/>
        </p:nvSpPr>
        <p:spPr>
          <a:xfrm>
            <a:off x="8539843" y="65151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FE1C9A-7DEC-54B2-2680-82E9D35AEB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37499" y="2943774"/>
            <a:ext cx="5069001" cy="3385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88410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83F750-466A-3F9E-D198-1BB043A866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4500" y="1146456"/>
            <a:ext cx="8239125" cy="600075"/>
          </a:xfrm>
          <a:prstGeom prst="rect">
            <a:avLst/>
          </a:prstGeom>
        </p:spPr>
        <p:txBody>
          <a:bodyPr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01A7F-AFC1-3CA8-696A-4CCAB7A1E844}"/>
              </a:ext>
            </a:extLst>
          </p:cNvPr>
          <p:cNvSpPr txBox="1"/>
          <p:nvPr userDrawn="1"/>
        </p:nvSpPr>
        <p:spPr>
          <a:xfrm>
            <a:off x="1550504" y="-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F9F2DAC-58AE-8C0F-32E9-2FC305CFC7A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37499" y="2943774"/>
            <a:ext cx="5069001" cy="3385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24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092437-A55B-39CC-7A4B-24BF2B67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69" y="1143303"/>
            <a:ext cx="8234363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BD21C46D-19C0-F844-9B8F-E715510EA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1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3" y="40354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37499" y="2943774"/>
            <a:ext cx="5069001" cy="3385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1BEF-CD12-DF81-D9A0-F371AED72734}"/>
              </a:ext>
            </a:extLst>
          </p:cNvPr>
          <p:cNvSpPr txBox="1"/>
          <p:nvPr userDrawn="1"/>
        </p:nvSpPr>
        <p:spPr>
          <a:xfrm>
            <a:off x="8580664" y="653142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9938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2" y="39531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7538" cy="14773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You will be successful when you can: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866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41123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123" y="1172686"/>
            <a:ext cx="8239125" cy="511090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APK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08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s to Le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0694817"/>
              </p:ext>
            </p:extLst>
          </p:nvPr>
        </p:nvGraphicFramePr>
        <p:xfrm>
          <a:off x="434682" y="1269805"/>
          <a:ext cx="8239123" cy="5038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750" y="4135638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53183" y="4135638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21519" y="4146525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171658534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  <p:sldLayoutId id="21474863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01E213-74D0-8F2C-1670-98ACDC5F2E17}"/>
              </a:ext>
            </a:extLst>
          </p:cNvPr>
          <p:cNvSpPr/>
          <p:nvPr userDrawn="1"/>
        </p:nvSpPr>
        <p:spPr>
          <a:xfrm>
            <a:off x="0" y="0"/>
            <a:ext cx="215900" cy="6858000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42" r:id="rId4"/>
    <p:sldLayoutId id="2147486443" r:id="rId5"/>
    <p:sldLayoutId id="2147486444" r:id="rId6"/>
    <p:sldLayoutId id="2147486445" r:id="rId7"/>
    <p:sldLayoutId id="2147486446" r:id="rId8"/>
    <p:sldLayoutId id="2147486447" r:id="rId9"/>
    <p:sldLayoutId id="2147486448" r:id="rId10"/>
    <p:sldLayoutId id="2147486449" r:id="rId11"/>
    <p:sldLayoutId id="2147486450" r:id="rId12"/>
    <p:sldLayoutId id="2147486451" r:id="rId13"/>
    <p:sldLayoutId id="2147486452" r:id="rId14"/>
    <p:sldLayoutId id="2147486453" r:id="rId15"/>
    <p:sldLayoutId id="2147486454" r:id="rId16"/>
    <p:sldLayoutId id="2147486455" r:id="rId17"/>
    <p:sldLayoutId id="2147486456" r:id="rId18"/>
    <p:sldLayoutId id="2147486457" r:id="rId19"/>
    <p:sldLayoutId id="2147486458" r:id="rId20"/>
    <p:sldLayoutId id="2147486459" r:id="rId21"/>
    <p:sldLayoutId id="2147486460" r:id="rId22"/>
    <p:sldLayoutId id="2147486461" r:id="rId23"/>
    <p:sldLayoutId id="2147486462" r:id="rId24"/>
    <p:sldLayoutId id="2147486463" r:id="rId25"/>
    <p:sldLayoutId id="2147486413" r:id="rId26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272">
          <p15:clr>
            <a:srgbClr val="F26B43"/>
          </p15:clr>
        </p15:guide>
        <p15:guide id="5" pos="5465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howwemontessori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330.png"/><Relationship Id="rId5" Type="http://schemas.openxmlformats.org/officeDocument/2006/relationships/image" Target="../media/image37.png"/><Relationship Id="rId10" Type="http://schemas.openxmlformats.org/officeDocument/2006/relationships/customXml" Target="../ink/ink1.xml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ggsaus.sharepoint.com/:v:/r/sites/ContentCreation/Shared%20Documents/04%20Digital%20Database/01%20Video/1.%20Video%20Assembly/05%20Visual%20Arts/05%20Assembly%20Silea%20Art/VISARTS%20YF%20Unit%201A%20Lesson%2002%20V1%2020250423.mp4?csf=1&amp;web=1&amp;e=ScaKvO" TargetMode="Externa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1A4C48-B838-4760-ABD3-9C72EFAE37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Unit 1A Version 1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1820E9-18F8-E42A-DA38-4A032044B3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Lesson 2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0F0C32-2055-0A13-92CA-13C9EC195E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Unit 1A</a:t>
            </a:r>
          </a:p>
          <a:p>
            <a:r>
              <a:rPr lang="en-US">
                <a:ea typeface="Calibri"/>
                <a:cs typeface="Calibri"/>
              </a:rPr>
              <a:t>Art and 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A0049-565A-F1F6-BDFB-B5EFC3D59E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>
                <a:ea typeface="Calibri"/>
                <a:cs typeface="Calibri"/>
              </a:rPr>
              <a:t>Shapes Make Faces</a:t>
            </a:r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471FFA2-1ECD-F417-ED1B-1E4D03DDB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09725"/>
            <a:ext cx="3367088" cy="4856163"/>
          </a:xfrm>
        </p:spPr>
      </p:pic>
    </p:spTree>
    <p:extLst>
      <p:ext uri="{BB962C8B-B14F-4D97-AF65-F5344CB8AC3E}">
        <p14:creationId xmlns:p14="http://schemas.microsoft.com/office/powerpoint/2010/main" val="2669557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C11A-F025-BDCF-BB4C-647C3607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FE774-5DA9-B4EC-B31E-78ECB59293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AU">
                <a:ea typeface="Calibri"/>
              </a:rPr>
              <a:t>Shapes and Lines</a:t>
            </a: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D7537-07E1-7C37-AB85-C46F4CBEB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" y="1180351"/>
            <a:ext cx="6720840" cy="504063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5CEF8C-E6C4-20D8-6D17-F196D1F62E33}"/>
              </a:ext>
            </a:extLst>
          </p:cNvPr>
          <p:cNvCxnSpPr/>
          <p:nvPr/>
        </p:nvCxnSpPr>
        <p:spPr>
          <a:xfrm>
            <a:off x="3413760" y="3681984"/>
            <a:ext cx="731520" cy="975360"/>
          </a:xfrm>
          <a:prstGeom prst="straightConnector1">
            <a:avLst/>
          </a:prstGeom>
          <a:ln w="76200">
            <a:solidFill>
              <a:srgbClr val="10E5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4E948F-C637-61F3-D005-FD053BAAD1A2}"/>
              </a:ext>
            </a:extLst>
          </p:cNvPr>
          <p:cNvCxnSpPr/>
          <p:nvPr/>
        </p:nvCxnSpPr>
        <p:spPr>
          <a:xfrm>
            <a:off x="3438144" y="2606811"/>
            <a:ext cx="731520" cy="975360"/>
          </a:xfrm>
          <a:prstGeom prst="straightConnector1">
            <a:avLst/>
          </a:prstGeom>
          <a:ln w="76200">
            <a:solidFill>
              <a:srgbClr val="10E5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7899E1-F73A-4EE0-5C9F-EEC5B5751C15}"/>
              </a:ext>
            </a:extLst>
          </p:cNvPr>
          <p:cNvCxnSpPr/>
          <p:nvPr/>
        </p:nvCxnSpPr>
        <p:spPr>
          <a:xfrm>
            <a:off x="2907792" y="3582171"/>
            <a:ext cx="731520" cy="975360"/>
          </a:xfrm>
          <a:prstGeom prst="straightConnector1">
            <a:avLst/>
          </a:prstGeom>
          <a:ln w="76200">
            <a:solidFill>
              <a:srgbClr val="10E5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24F674-5FAC-8677-DABD-329EA8022A6D}"/>
              </a:ext>
            </a:extLst>
          </p:cNvPr>
          <p:cNvSpPr txBox="1"/>
          <p:nvPr/>
        </p:nvSpPr>
        <p:spPr>
          <a:xfrm>
            <a:off x="3343529" y="6320794"/>
            <a:ext cx="1652270" cy="304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800">
                <a:solidFill>
                  <a:schemeClr val="tx1"/>
                </a:solidFill>
                <a:latin typeface="Calibri"/>
                <a:cs typeface="Calibri"/>
              </a:rPr>
              <a:t>© </a:t>
            </a:r>
            <a:r>
              <a:rPr lang="en-PH" sz="8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www.howwemontessori.com</a:t>
            </a:r>
            <a:endParaRPr lang="en-PH" sz="8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1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artoon of a child and a person&#10;&#10;AI-generated content may be incorrect.">
            <a:extLst>
              <a:ext uri="{FF2B5EF4-FFF2-40B4-BE49-F238E27FC236}">
                <a16:creationId xmlns:a16="http://schemas.microsoft.com/office/drawing/2014/main" id="{7D3AFCC8-069A-D512-E5D7-10F2636003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379" y="1662200"/>
            <a:ext cx="3795380" cy="47239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74042-794D-31B8-7432-8310261463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ea typeface="Calibri"/>
              </a:rPr>
              <a:t>Shapes and Lines</a:t>
            </a:r>
            <a:endParaRPr lang="en-AU"/>
          </a:p>
          <a:p>
            <a:endParaRPr lang="en-AU"/>
          </a:p>
        </p:txBody>
      </p:sp>
      <p:pic>
        <p:nvPicPr>
          <p:cNvPr id="42" name="Picture 41" descr="A cartoon of a child and a person&#10;&#10;AI-generated content may be incorrect.">
            <a:extLst>
              <a:ext uri="{FF2B5EF4-FFF2-40B4-BE49-F238E27FC236}">
                <a16:creationId xmlns:a16="http://schemas.microsoft.com/office/drawing/2014/main" id="{F6B2E787-B0B8-F12C-0700-E71C34FC7C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039" y="1656336"/>
            <a:ext cx="2614360" cy="2848263"/>
          </a:xfrm>
          <a:prstGeom prst="rect">
            <a:avLst/>
          </a:prstGeom>
        </p:spPr>
      </p:pic>
      <p:pic>
        <p:nvPicPr>
          <p:cNvPr id="43" name="Picture 42" descr="A cartoon of a child and a person&#10;&#10;AI-generated content may be incorrect.">
            <a:extLst>
              <a:ext uri="{FF2B5EF4-FFF2-40B4-BE49-F238E27FC236}">
                <a16:creationId xmlns:a16="http://schemas.microsoft.com/office/drawing/2014/main" id="{5AE9E2E1-0CE4-671A-FB2D-9F49526A8A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735" y="3903535"/>
            <a:ext cx="762000" cy="252670"/>
          </a:xfrm>
          <a:prstGeom prst="rect">
            <a:avLst/>
          </a:prstGeom>
        </p:spPr>
      </p:pic>
      <p:pic>
        <p:nvPicPr>
          <p:cNvPr id="44" name="Picture 43" descr="A cartoon of a child and a person&#10;&#10;AI-generated content may be incorrect.">
            <a:extLst>
              <a:ext uri="{FF2B5EF4-FFF2-40B4-BE49-F238E27FC236}">
                <a16:creationId xmlns:a16="http://schemas.microsoft.com/office/drawing/2014/main" id="{4940167F-C885-E8A1-919D-89E183507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691" y="1058757"/>
            <a:ext cx="3942413" cy="2127830"/>
          </a:xfrm>
          <a:prstGeom prst="rect">
            <a:avLst/>
          </a:prstGeom>
        </p:spPr>
      </p:pic>
      <p:pic>
        <p:nvPicPr>
          <p:cNvPr id="46" name="Picture 45" descr="A cartoon of a child and a person&#10;&#10;AI-generated content may be incorrect.">
            <a:extLst>
              <a:ext uri="{FF2B5EF4-FFF2-40B4-BE49-F238E27FC236}">
                <a16:creationId xmlns:a16="http://schemas.microsoft.com/office/drawing/2014/main" id="{BFA5A229-AFE2-787A-3B95-4D2EEE05F4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188" y="2997084"/>
            <a:ext cx="1628306" cy="253999"/>
          </a:xfrm>
          <a:prstGeom prst="rect">
            <a:avLst/>
          </a:prstGeom>
        </p:spPr>
      </p:pic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B19888C6-F96C-B844-4634-EDF357A3337A}"/>
              </a:ext>
            </a:extLst>
          </p:cNvPr>
          <p:cNvSpPr/>
          <p:nvPr/>
        </p:nvSpPr>
        <p:spPr>
          <a:xfrm>
            <a:off x="657849" y="1607509"/>
            <a:ext cx="1704109" cy="1669471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55" name="Picture Placeholder 4" descr="A black lines with a white background&#10;&#10;AI-generated content may be incorrect.">
            <a:extLst>
              <a:ext uri="{FF2B5EF4-FFF2-40B4-BE49-F238E27FC236}">
                <a16:creationId xmlns:a16="http://schemas.microsoft.com/office/drawing/2014/main" id="{F08CA739-6CA0-95EA-1ABC-21A66DE7DF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37361">
            <a:off x="316678" y="4482687"/>
            <a:ext cx="2618538" cy="937943"/>
          </a:xfrm>
          <a:prstGeom prst="rect">
            <a:avLst/>
          </a:prstGeom>
        </p:spPr>
      </p:pic>
      <p:pic>
        <p:nvPicPr>
          <p:cNvPr id="56" name="Picture Placeholder 4" descr="A black lines with a white background&#10;&#10;AI-generated content may be incorrect.">
            <a:extLst>
              <a:ext uri="{FF2B5EF4-FFF2-40B4-BE49-F238E27FC236}">
                <a16:creationId xmlns:a16="http://schemas.microsoft.com/office/drawing/2014/main" id="{281930FE-2E04-58E0-BF0B-D957B6F6A1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44"/>
          <a:stretch/>
        </p:blipFill>
        <p:spPr>
          <a:xfrm rot="21020795">
            <a:off x="5380051" y="4682154"/>
            <a:ext cx="3365066" cy="120534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B00266C-CC36-237A-C3DF-06A1C84A4E3A}"/>
              </a:ext>
            </a:extLst>
          </p:cNvPr>
          <p:cNvSpPr/>
          <p:nvPr/>
        </p:nvSpPr>
        <p:spPr>
          <a:xfrm>
            <a:off x="6534472" y="2134929"/>
            <a:ext cx="1704109" cy="154478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9A9C13-CD1E-3C26-0EAF-2FB16435E056}"/>
              </a:ext>
            </a:extLst>
          </p:cNvPr>
          <p:cNvGrpSpPr/>
          <p:nvPr/>
        </p:nvGrpSpPr>
        <p:grpSpPr>
          <a:xfrm>
            <a:off x="3765076" y="3148709"/>
            <a:ext cx="1360508" cy="324901"/>
            <a:chOff x="4279001" y="2449880"/>
            <a:chExt cx="1360508" cy="3249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1855C9-ABC0-C94C-DCCC-DF11F1E79E1C}"/>
                </a:ext>
              </a:extLst>
            </p:cNvPr>
            <p:cNvGrpSpPr/>
            <p:nvPr/>
          </p:nvGrpSpPr>
          <p:grpSpPr>
            <a:xfrm>
              <a:off x="4279001" y="2449880"/>
              <a:ext cx="1360508" cy="324901"/>
              <a:chOff x="4006303" y="2916863"/>
              <a:chExt cx="1360508" cy="32490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97884CEE-3D3D-10AE-5A1E-33D4CE1E4B0E}"/>
                      </a:ext>
                    </a:extLst>
                  </p14:cNvPr>
                  <p14:cNvContentPartPr/>
                  <p14:nvPr/>
                </p14:nvContentPartPr>
                <p14:xfrm>
                  <a:off x="5151087" y="2988709"/>
                  <a:ext cx="132480" cy="792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97884CEE-3D3D-10AE-5A1E-33D4CE1E4B0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88087" y="2925709"/>
                    <a:ext cx="258120" cy="20484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4A1D8C3D-BA66-93E6-AD4F-2022A5E2ED2E}"/>
                  </a:ext>
                </a:extLst>
              </p:cNvPr>
              <p:cNvSpPr/>
              <p:nvPr/>
            </p:nvSpPr>
            <p:spPr>
              <a:xfrm>
                <a:off x="4006303" y="2916863"/>
                <a:ext cx="451591" cy="3113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F872A6F-B614-EA64-0801-D27ABF8BC6B1}"/>
                  </a:ext>
                </a:extLst>
              </p:cNvPr>
              <p:cNvSpPr/>
              <p:nvPr/>
            </p:nvSpPr>
            <p:spPr>
              <a:xfrm>
                <a:off x="4144528" y="2999036"/>
                <a:ext cx="171100" cy="15707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B79B8B9-53B8-86A8-8B16-7CBD2E5A1833}"/>
                  </a:ext>
                </a:extLst>
              </p:cNvPr>
              <p:cNvSpPr/>
              <p:nvPr/>
            </p:nvSpPr>
            <p:spPr>
              <a:xfrm>
                <a:off x="4915220" y="2930419"/>
                <a:ext cx="451591" cy="3113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F62EEB9-F778-3C89-447A-739E6495DBD9}"/>
                  </a:ext>
                </a:extLst>
              </p:cNvPr>
              <p:cNvSpPr/>
              <p:nvPr/>
            </p:nvSpPr>
            <p:spPr>
              <a:xfrm>
                <a:off x="4999887" y="2933493"/>
                <a:ext cx="276413" cy="307904"/>
              </a:xfrm>
              <a:prstGeom prst="ellipse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sz="11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3CE3A3-708B-4149-A719-A4C1E5494213}"/>
                </a:ext>
              </a:extLst>
            </p:cNvPr>
            <p:cNvSpPr/>
            <p:nvPr/>
          </p:nvSpPr>
          <p:spPr>
            <a:xfrm>
              <a:off x="4370819" y="2453086"/>
              <a:ext cx="276413" cy="30790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85D975-CF15-0653-8833-6BA5FD1C5014}"/>
                </a:ext>
              </a:extLst>
            </p:cNvPr>
            <p:cNvSpPr/>
            <p:nvPr/>
          </p:nvSpPr>
          <p:spPr>
            <a:xfrm>
              <a:off x="5327678" y="2542318"/>
              <a:ext cx="171100" cy="1570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  <p:pic>
        <p:nvPicPr>
          <p:cNvPr id="21" name="Picture 20" descr="A cartoon of a child and a person&#10;&#10;AI-generated content may be incorrect.">
            <a:extLst>
              <a:ext uri="{FF2B5EF4-FFF2-40B4-BE49-F238E27FC236}">
                <a16:creationId xmlns:a16="http://schemas.microsoft.com/office/drawing/2014/main" id="{5171FD5A-210E-ACA8-ACD0-D98BE5F6DAB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1513" y="3617686"/>
            <a:ext cx="359285" cy="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C58EDA-D969-77EE-25A7-131D2B5885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/>
              <a:t>Pictures use one shape.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AD16A-B059-CCC8-C819-3DD03B4D52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/>
              <a:t>Shapes Can Turn into Pictures</a:t>
            </a:r>
          </a:p>
        </p:txBody>
      </p:sp>
      <p:pic>
        <p:nvPicPr>
          <p:cNvPr id="4" name="Graphic 14" descr="Checkmark with solid fill">
            <a:extLst>
              <a:ext uri="{FF2B5EF4-FFF2-40B4-BE49-F238E27FC236}">
                <a16:creationId xmlns:a16="http://schemas.microsoft.com/office/drawing/2014/main" id="{83DE8F18-CCD1-2AB3-1127-264059209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5211">
            <a:off x="2152929" y="3445372"/>
            <a:ext cx="1735892" cy="1735892"/>
          </a:xfrm>
          <a:prstGeom prst="rect">
            <a:avLst/>
          </a:prstGeom>
        </p:spPr>
      </p:pic>
      <p:pic>
        <p:nvPicPr>
          <p:cNvPr id="5" name="Graphic 16" descr="Close with solid fill">
            <a:extLst>
              <a:ext uri="{FF2B5EF4-FFF2-40B4-BE49-F238E27FC236}">
                <a16:creationId xmlns:a16="http://schemas.microsoft.com/office/drawing/2014/main" id="{BA9BAADF-0781-2807-BEB4-79B1B5A02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5181" y="3428997"/>
            <a:ext cx="1768641" cy="17686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8C0107-B0E3-504C-0BF2-EE85DF7B3C77}"/>
              </a:ext>
            </a:extLst>
          </p:cNvPr>
          <p:cNvSpPr/>
          <p:nvPr/>
        </p:nvSpPr>
        <p:spPr>
          <a:xfrm>
            <a:off x="1141252" y="2220187"/>
            <a:ext cx="3428762" cy="4204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4AB63-B921-C467-A965-7D5B7BBCD5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Shapes and Lines in Self-Portraits</a:t>
            </a:r>
          </a:p>
        </p:txBody>
      </p:sp>
      <p:pic>
        <p:nvPicPr>
          <p:cNvPr id="3" name="Picture 2" descr="A drawing of a person's face&#10;&#10;AI-generated content may be incorrect.">
            <a:extLst>
              <a:ext uri="{FF2B5EF4-FFF2-40B4-BE49-F238E27FC236}">
                <a16:creationId xmlns:a16="http://schemas.microsoft.com/office/drawing/2014/main" id="{4E356882-CE3B-2933-D95A-47D5DA3ED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738" y="1190625"/>
            <a:ext cx="413226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8769A-A65C-C187-7183-26A947F40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6055" y="1190624"/>
            <a:ext cx="4038207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9D0115A-DB08-78F1-0A40-05BF15434535}"/>
              </a:ext>
            </a:extLst>
          </p:cNvPr>
          <p:cNvSpPr/>
          <p:nvPr/>
        </p:nvSpPr>
        <p:spPr>
          <a:xfrm>
            <a:off x="2119668" y="1896809"/>
            <a:ext cx="1706880" cy="1706880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FA054E-9470-90AB-94D8-6C2BAC28A4CE}"/>
              </a:ext>
            </a:extLst>
          </p:cNvPr>
          <p:cNvSpPr/>
          <p:nvPr/>
        </p:nvSpPr>
        <p:spPr>
          <a:xfrm>
            <a:off x="2420112" y="4309872"/>
            <a:ext cx="1706880" cy="1706880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5EF305-E4EF-1D26-3217-76696A94547E}"/>
              </a:ext>
            </a:extLst>
          </p:cNvPr>
          <p:cNvSpPr/>
          <p:nvPr/>
        </p:nvSpPr>
        <p:spPr>
          <a:xfrm>
            <a:off x="5649252" y="2009775"/>
            <a:ext cx="1706880" cy="1706880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B2BEFC-A6F7-190A-CE2B-FCC30783AD98}"/>
              </a:ext>
            </a:extLst>
          </p:cNvPr>
          <p:cNvSpPr/>
          <p:nvPr/>
        </p:nvSpPr>
        <p:spPr>
          <a:xfrm>
            <a:off x="6411252" y="2908935"/>
            <a:ext cx="1706880" cy="1706880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14181-C2F6-162A-63E2-E83CF433BA0D}"/>
              </a:ext>
            </a:extLst>
          </p:cNvPr>
          <p:cNvSpPr/>
          <p:nvPr/>
        </p:nvSpPr>
        <p:spPr>
          <a:xfrm>
            <a:off x="6317197" y="3978831"/>
            <a:ext cx="1706880" cy="1706880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438A1-553C-7109-3837-F7ADE4A1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517CC0-38A1-1ABC-9E9B-4535F43E41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Shapes and Lines in Self-Portraits</a:t>
            </a:r>
          </a:p>
        </p:txBody>
      </p:sp>
      <p:pic>
        <p:nvPicPr>
          <p:cNvPr id="3" name="Picture 2" descr="A drawing of a person's face&#10;&#10;AI-generated content may be incorrect.">
            <a:extLst>
              <a:ext uri="{FF2B5EF4-FFF2-40B4-BE49-F238E27FC236}">
                <a16:creationId xmlns:a16="http://schemas.microsoft.com/office/drawing/2014/main" id="{8ECD33C9-B450-59E9-F2B1-F6365201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738" y="1190625"/>
            <a:ext cx="413226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8F0608-B5CF-79F3-9E37-2A6888A4F0B2}"/>
              </a:ext>
            </a:extLst>
          </p:cNvPr>
          <p:cNvSpPr/>
          <p:nvPr/>
        </p:nvSpPr>
        <p:spPr>
          <a:xfrm>
            <a:off x="2231136" y="1877568"/>
            <a:ext cx="1597152" cy="155143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062F5B-92E5-FEE8-5668-640B11DC2B5F}"/>
              </a:ext>
            </a:extLst>
          </p:cNvPr>
          <p:cNvSpPr/>
          <p:nvPr/>
        </p:nvSpPr>
        <p:spPr>
          <a:xfrm>
            <a:off x="688848" y="2986659"/>
            <a:ext cx="1597152" cy="155143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F4DEDF-D3D8-9CEB-E5B4-51739CC63DCB}"/>
              </a:ext>
            </a:extLst>
          </p:cNvPr>
          <p:cNvSpPr/>
          <p:nvPr/>
        </p:nvSpPr>
        <p:spPr>
          <a:xfrm>
            <a:off x="2225453" y="4333875"/>
            <a:ext cx="1597152" cy="155143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pic>
        <p:nvPicPr>
          <p:cNvPr id="5" name="Picture 4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AAF790C1-D259-27D1-19EE-1E420DA0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94" y="1192782"/>
            <a:ext cx="4100243" cy="5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B3670-BB33-3492-1DC6-B267E893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6AE8F-48BE-AD8A-D88B-5A3E701E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463" y="1190623"/>
            <a:ext cx="410778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131D83-69C2-8760-9A66-1498FA43E7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Shapes and Lines in Self-Portraits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856F-E621-1E59-E09E-0F9F6E449E65}"/>
              </a:ext>
            </a:extLst>
          </p:cNvPr>
          <p:cNvSpPr/>
          <p:nvPr/>
        </p:nvSpPr>
        <p:spPr>
          <a:xfrm>
            <a:off x="1642479" y="2210941"/>
            <a:ext cx="1597152" cy="155143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5C7D7F-E38B-A864-19B2-AD67982EA6DC}"/>
              </a:ext>
            </a:extLst>
          </p:cNvPr>
          <p:cNvSpPr/>
          <p:nvPr/>
        </p:nvSpPr>
        <p:spPr>
          <a:xfrm>
            <a:off x="2488103" y="2986657"/>
            <a:ext cx="1597152" cy="155143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BD7045-A1E3-512B-9B6E-D39C5E8ABB25}"/>
              </a:ext>
            </a:extLst>
          </p:cNvPr>
          <p:cNvSpPr/>
          <p:nvPr/>
        </p:nvSpPr>
        <p:spPr>
          <a:xfrm>
            <a:off x="2223320" y="4115945"/>
            <a:ext cx="1597152" cy="1551432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1F2A183-2DA7-5281-6AE5-9E8F9C2B5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6399" y="1190623"/>
            <a:ext cx="40339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F279C-A958-7EDB-B6B3-81ACF59C0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9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sz="4800">
                <a:latin typeface="Edu QLD Beginner"/>
              </a:rPr>
              <a:t>Artists show their face by drawing: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3F06C5-CA26-8B44-7611-315B6D5878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Shapes and Lines in Self-Portraits</a:t>
            </a:r>
            <a:endParaRPr lang="en-GB"/>
          </a:p>
        </p:txBody>
      </p:sp>
      <p:pic>
        <p:nvPicPr>
          <p:cNvPr id="10" name="Picture 9" descr="A drawing of a house&#10;&#10;AI-generated content may be incorrect.">
            <a:extLst>
              <a:ext uri="{FF2B5EF4-FFF2-40B4-BE49-F238E27FC236}">
                <a16:creationId xmlns:a16="http://schemas.microsoft.com/office/drawing/2014/main" id="{5660C558-F0BD-731D-071A-584B734DA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">
            <a:off x="894696" y="3652028"/>
            <a:ext cx="1869270" cy="1823076"/>
          </a:xfrm>
          <a:prstGeom prst="rect">
            <a:avLst/>
          </a:prstGeom>
        </p:spPr>
      </p:pic>
      <p:pic>
        <p:nvPicPr>
          <p:cNvPr id="11" name="Picture 10" descr="A black and white drawing of an eye&#10;&#10;AI-generated content may be incorrect.">
            <a:extLst>
              <a:ext uri="{FF2B5EF4-FFF2-40B4-BE49-F238E27FC236}">
                <a16:creationId xmlns:a16="http://schemas.microsoft.com/office/drawing/2014/main" id="{AA2159A1-5B11-1199-D356-924785F636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520" y="4052467"/>
            <a:ext cx="1933575" cy="1495425"/>
          </a:xfrm>
          <a:prstGeom prst="rect">
            <a:avLst/>
          </a:prstGeom>
        </p:spPr>
      </p:pic>
      <p:pic>
        <p:nvPicPr>
          <p:cNvPr id="12" name="Picture 11" descr="A green cardigan with flowers on it&#10;&#10;AI-generated content may be incorrect.">
            <a:extLst>
              <a:ext uri="{FF2B5EF4-FFF2-40B4-BE49-F238E27FC236}">
                <a16:creationId xmlns:a16="http://schemas.microsoft.com/office/drawing/2014/main" id="{17602228-605D-D6D4-390C-140C6B3839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" r="-12"/>
          <a:stretch/>
        </p:blipFill>
        <p:spPr>
          <a:xfrm rot="21480000">
            <a:off x="6364349" y="3721640"/>
            <a:ext cx="1883250" cy="18149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B1A086-6D70-C855-36F0-D436A94C675D}"/>
              </a:ext>
            </a:extLst>
          </p:cNvPr>
          <p:cNvGrpSpPr/>
          <p:nvPr/>
        </p:nvGrpSpPr>
        <p:grpSpPr>
          <a:xfrm>
            <a:off x="372277" y="2027879"/>
            <a:ext cx="8419937" cy="4355919"/>
            <a:chOff x="425803" y="1902384"/>
            <a:chExt cx="8419937" cy="44267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756CC6-005F-914B-4766-2F4B5A60F2A5}"/>
                </a:ext>
              </a:extLst>
            </p:cNvPr>
            <p:cNvSpPr/>
            <p:nvPr/>
          </p:nvSpPr>
          <p:spPr>
            <a:xfrm>
              <a:off x="5949486" y="1902384"/>
              <a:ext cx="2896254" cy="4426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AD5130-5A60-B3CD-DEA5-C47BB53A3B90}"/>
                </a:ext>
              </a:extLst>
            </p:cNvPr>
            <p:cNvSpPr/>
            <p:nvPr/>
          </p:nvSpPr>
          <p:spPr>
            <a:xfrm>
              <a:off x="425803" y="1902384"/>
              <a:ext cx="2896254" cy="4426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0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C11A-F025-BDCF-BB4C-647C3607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92C45D26-D1FF-0BB8-0D4E-8885EF5FB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2906" y="1205243"/>
            <a:ext cx="4198188" cy="49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D0EFB84-2858-B83D-636A-7AF2F58EC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2906" y="1216025"/>
            <a:ext cx="4198188" cy="49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375ECA4-86E8-09B2-B59C-DBBA74E0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2906" y="1205220"/>
            <a:ext cx="4198188" cy="497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D52366EE-DD04-92B2-F185-F4912EC83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2906" y="1194243"/>
            <a:ext cx="4198189" cy="49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FE774-5DA9-B4EC-B31E-78ECB59293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AU" noProof="0">
                <a:ea typeface="Calibri"/>
              </a:rPr>
              <a:t>Unique Self-Portraits</a:t>
            </a:r>
            <a:endParaRPr lang="en-AU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0732-1D07-A21A-6599-1EEDEF4E3D63}"/>
              </a:ext>
            </a:extLst>
          </p:cNvPr>
          <p:cNvSpPr txBox="1"/>
          <p:nvPr/>
        </p:nvSpPr>
        <p:spPr>
          <a:xfrm>
            <a:off x="473725" y="137710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noProof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011DE-80BD-FC5C-5135-D0B11F14BBEC}"/>
              </a:ext>
            </a:extLst>
          </p:cNvPr>
          <p:cNvSpPr txBox="1"/>
          <p:nvPr/>
        </p:nvSpPr>
        <p:spPr>
          <a:xfrm>
            <a:off x="-1178805" y="-117880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noProof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1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C5816-7228-BD15-5453-88037B937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6602D-B5D1-6324-0298-8551AC9721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AU" noProof="0">
                <a:ea typeface="Calibri"/>
              </a:rPr>
              <a:t>Special</a:t>
            </a:r>
            <a:r>
              <a:rPr lang="en-AU">
                <a:ea typeface="Calibri"/>
              </a:rPr>
              <a:t> Self-Portraits</a:t>
            </a:r>
            <a:endParaRPr lang="en-AU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45785-5A12-C2EA-FB43-EC23C3C38EBF}"/>
              </a:ext>
            </a:extLst>
          </p:cNvPr>
          <p:cNvSpPr txBox="1"/>
          <p:nvPr/>
        </p:nvSpPr>
        <p:spPr>
          <a:xfrm>
            <a:off x="473725" y="137710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noProof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6396D-B5BC-A1B1-A6D2-DFE9DA372E67}"/>
              </a:ext>
            </a:extLst>
          </p:cNvPr>
          <p:cNvSpPr txBox="1"/>
          <p:nvPr/>
        </p:nvSpPr>
        <p:spPr>
          <a:xfrm>
            <a:off x="-1178805" y="-117880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noProof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Close-up of a young child&amp;#39;s face&#10;&#10;AI-generated content may be incorrect.">
            <a:extLst>
              <a:ext uri="{FF2B5EF4-FFF2-40B4-BE49-F238E27FC236}">
                <a16:creationId xmlns:a16="http://schemas.microsoft.com/office/drawing/2014/main" id="{9F697F6C-8C3E-B479-F466-BBA134FBCB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" t="1038" r="2093" b="14970"/>
          <a:stretch/>
        </p:blipFill>
        <p:spPr>
          <a:xfrm>
            <a:off x="4578994" y="1214581"/>
            <a:ext cx="2389893" cy="4982603"/>
          </a:xfrm>
          <a:prstGeom prst="rect">
            <a:avLst/>
          </a:prstGeom>
        </p:spPr>
      </p:pic>
      <p:pic>
        <p:nvPicPr>
          <p:cNvPr id="17" name="Picture 16" descr="A drawing of a person&amp;#39;s face&#10;&#10;AI-generated content may be incorrect.">
            <a:extLst>
              <a:ext uri="{FF2B5EF4-FFF2-40B4-BE49-F238E27FC236}">
                <a16:creationId xmlns:a16="http://schemas.microsoft.com/office/drawing/2014/main" id="{6AE26E5C-12BB-3C13-3C3C-97964CE34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627" y="1214581"/>
            <a:ext cx="2387168" cy="498653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E4A5D4E-043D-5641-0037-B89B58635848}"/>
              </a:ext>
            </a:extLst>
          </p:cNvPr>
          <p:cNvSpPr/>
          <p:nvPr/>
        </p:nvSpPr>
        <p:spPr>
          <a:xfrm>
            <a:off x="3987915" y="3927479"/>
            <a:ext cx="886691" cy="845127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AU" sz="1100" noProof="0">
              <a:solidFill>
                <a:srgbClr val="10E5B3"/>
              </a:solidFill>
              <a:ea typeface="Calibri"/>
              <a:cs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B537D1-7020-7A41-EC90-15C007F17519}"/>
              </a:ext>
            </a:extLst>
          </p:cNvPr>
          <p:cNvSpPr/>
          <p:nvPr/>
        </p:nvSpPr>
        <p:spPr>
          <a:xfrm>
            <a:off x="3265440" y="3289953"/>
            <a:ext cx="886691" cy="845127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AU" sz="1100" noProof="0">
              <a:solidFill>
                <a:srgbClr val="10E5B3"/>
              </a:solidFill>
              <a:ea typeface="Calibri"/>
              <a:cs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653D53-776A-632D-7E46-239F2EDE8FA3}"/>
              </a:ext>
            </a:extLst>
          </p:cNvPr>
          <p:cNvSpPr/>
          <p:nvPr/>
        </p:nvSpPr>
        <p:spPr>
          <a:xfrm>
            <a:off x="3532769" y="1966280"/>
            <a:ext cx="886691" cy="845127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AU" sz="1100" noProof="0">
              <a:solidFill>
                <a:srgbClr val="10E5B3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A3F44C-490C-12FC-22E7-6C3F5D52EAD8}"/>
              </a:ext>
            </a:extLst>
          </p:cNvPr>
          <p:cNvGrpSpPr/>
          <p:nvPr/>
        </p:nvGrpSpPr>
        <p:grpSpPr>
          <a:xfrm>
            <a:off x="2180627" y="1214582"/>
            <a:ext cx="4780468" cy="4991619"/>
            <a:chOff x="2642015" y="1706616"/>
            <a:chExt cx="4790407" cy="5084100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00C3455-8E0D-F766-0419-9E4356774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39140" y="1706616"/>
              <a:ext cx="2393282" cy="504702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drawing of a person&amp;#39;s face&#10;&#10;AI-generated content may be incorrect.">
              <a:extLst>
                <a:ext uri="{FF2B5EF4-FFF2-40B4-BE49-F238E27FC236}">
                  <a16:creationId xmlns:a16="http://schemas.microsoft.com/office/drawing/2014/main" id="{FAA53F0E-4639-5BDA-595C-72374D47B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215"/>
            <a:stretch/>
          </p:blipFill>
          <p:spPr>
            <a:xfrm rot="5400000">
              <a:off x="1289957" y="3059878"/>
              <a:ext cx="5082896" cy="237877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74042-794D-31B8-7432-8310261463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noProof="0">
                <a:ea typeface="Calibri"/>
              </a:rPr>
              <a:t>Special Self-Portraits</a:t>
            </a:r>
            <a:endParaRPr lang="en-AU" noProof="0"/>
          </a:p>
          <a:p>
            <a:endParaRPr lang="en-AU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76A15B-19DE-7035-04B8-B37012B1B259}"/>
              </a:ext>
            </a:extLst>
          </p:cNvPr>
          <p:cNvSpPr/>
          <p:nvPr/>
        </p:nvSpPr>
        <p:spPr>
          <a:xfrm>
            <a:off x="3469159" y="2589477"/>
            <a:ext cx="844337" cy="754581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noProof="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0784CB-0F86-18EC-0DAA-3C02C60267C1}"/>
              </a:ext>
            </a:extLst>
          </p:cNvPr>
          <p:cNvSpPr/>
          <p:nvPr/>
        </p:nvSpPr>
        <p:spPr>
          <a:xfrm>
            <a:off x="3713525" y="3604728"/>
            <a:ext cx="886691" cy="845128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noProof="0">
              <a:solidFill>
                <a:schemeClr val="tx2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7B9895-7613-98C0-5B1B-A4C8C3623853}"/>
              </a:ext>
            </a:extLst>
          </p:cNvPr>
          <p:cNvSpPr/>
          <p:nvPr/>
        </p:nvSpPr>
        <p:spPr>
          <a:xfrm>
            <a:off x="3268388" y="1433569"/>
            <a:ext cx="886691" cy="845127"/>
          </a:xfrm>
          <a:prstGeom prst="ellipse">
            <a:avLst/>
          </a:prstGeom>
          <a:noFill/>
          <a:ln w="5715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AU" sz="1100" noProof="0">
              <a:solidFill>
                <a:srgbClr val="10E5B3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0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FB7EB-8F71-64E4-DB38-53F87D1D1E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/>
          <a:lstStyle/>
          <a:p>
            <a:r>
              <a:rPr lang="en-GB" sz="4800">
                <a:latin typeface="Edu QLD Beginner"/>
              </a:rPr>
              <a:t>A self-portrait is a picture of the artist’s face. </a:t>
            </a:r>
          </a:p>
        </p:txBody>
      </p:sp>
      <p:pic>
        <p:nvPicPr>
          <p:cNvPr id="8" name="Picture 7" descr="undefined">
            <a:extLst>
              <a:ext uri="{FF2B5EF4-FFF2-40B4-BE49-F238E27FC236}">
                <a16:creationId xmlns:a16="http://schemas.microsoft.com/office/drawing/2014/main" id="{0C2DFC94-5DBC-5170-B708-2F4E6B0F3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5"/>
          <a:stretch/>
        </p:blipFill>
        <p:spPr>
          <a:xfrm>
            <a:off x="2580102" y="2999131"/>
            <a:ext cx="3976854" cy="33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CB17EC-3304-2527-07F0-5F2EBF9CFF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AU" sz="4800">
                <a:latin typeface="Edu QLD Beginner"/>
              </a:rPr>
              <a:t>An artist’s self-portrait looks like… </a:t>
            </a:r>
            <a:endParaRPr lang="en-AU" sz="4800" noProof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86294-73F1-CA69-7DEC-1BDC77D01A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noProof="0"/>
              <a:t>Special Self-Portraits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6C26819-3BE6-DCD2-B6EA-B4CA3596FB09}"/>
              </a:ext>
            </a:extLst>
          </p:cNvPr>
          <p:cNvSpPr txBox="1"/>
          <p:nvPr/>
        </p:nvSpPr>
        <p:spPr>
          <a:xfrm rot="420000">
            <a:off x="956234" y="3592355"/>
            <a:ext cx="1842585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AU" i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someone</a:t>
            </a:r>
            <a:r>
              <a:rPr lang="en-AU" i="0" noProof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 else</a:t>
            </a:r>
            <a:endParaRPr lang="en-AU" i="0" noProof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8B46DBE-9C4D-C97F-EDEF-9A7AF9310F6C}"/>
              </a:ext>
            </a:extLst>
          </p:cNvPr>
          <p:cNvSpPr txBox="1"/>
          <p:nvPr/>
        </p:nvSpPr>
        <p:spPr>
          <a:xfrm>
            <a:off x="3535631" y="3703928"/>
            <a:ext cx="207524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AU" i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someone</a:t>
            </a:r>
            <a:r>
              <a:rPr lang="en-AU" i="0" noProof="0">
                <a:solidFill>
                  <a:srgbClr val="000000"/>
                </a:solidFill>
                <a:latin typeface="+mn-lt"/>
                <a:cs typeface="Arial"/>
              </a:rPr>
              <a:t> famous</a:t>
            </a:r>
            <a:endParaRPr lang="en-AU" i="0" noProof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F93DC31-F9C2-0413-D710-21674658DD26}"/>
              </a:ext>
            </a:extLst>
          </p:cNvPr>
          <p:cNvSpPr txBox="1"/>
          <p:nvPr/>
        </p:nvSpPr>
        <p:spPr>
          <a:xfrm rot="21415468">
            <a:off x="6342103" y="3778921"/>
            <a:ext cx="188141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AU" b="0" i="0" noProof="0">
                <a:solidFill>
                  <a:srgbClr val="000000"/>
                </a:solidFill>
                <a:effectLst/>
                <a:latin typeface="Times"/>
                <a:cs typeface="Arial"/>
              </a:rPr>
              <a:t> </a:t>
            </a:r>
            <a:r>
              <a:rPr lang="en-AU" i="0">
                <a:solidFill>
                  <a:srgbClr val="000000"/>
                </a:solidFill>
                <a:latin typeface="+mn-lt"/>
                <a:cs typeface="Arial"/>
              </a:rPr>
              <a:t>them</a:t>
            </a:r>
            <a:endParaRPr lang="en-AU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5CDA99-B36B-AFCE-49F7-9FAB3E0E8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7"/>
          <a:stretch/>
        </p:blipFill>
        <p:spPr bwMode="auto">
          <a:xfrm rot="21420000">
            <a:off x="6433254" y="4573401"/>
            <a:ext cx="1772649" cy="117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7CEF2-C195-6582-C2F9-81B63196F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0000">
            <a:off x="872342" y="4376639"/>
            <a:ext cx="1772756" cy="1236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85C39-DD11-6327-53D7-C600C90110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123" y="4613018"/>
            <a:ext cx="1771246" cy="11807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1229E0-9926-9F04-8844-2D8168CBE01D}"/>
              </a:ext>
            </a:extLst>
          </p:cNvPr>
          <p:cNvSpPr/>
          <p:nvPr/>
        </p:nvSpPr>
        <p:spPr>
          <a:xfrm>
            <a:off x="263924" y="2244431"/>
            <a:ext cx="5605616" cy="4096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noProof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VISARTS YF Unit 1A Lesson 02 V1 20250423.mp4">
            <a:hlinkClick r:id="" action="ppaction://media"/>
            <a:extLst>
              <a:ext uri="{FF2B5EF4-FFF2-40B4-BE49-F238E27FC236}">
                <a16:creationId xmlns:a16="http://schemas.microsoft.com/office/drawing/2014/main" id="{8D590861-2882-EF83-A446-BDB169731248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4059" y="1187450"/>
            <a:ext cx="8260645" cy="4646613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311711-8A6E-F159-8414-96762BBEF5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 a Self-Portrait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90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A9C02-5A49-C112-99E7-D6573DF5E9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 Our Guidelines</a:t>
            </a:r>
            <a:endParaRPr lang="en-GB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95AF6F-27BF-9B69-B633-02E30325558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08585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578509-D23B-215E-47BD-97A46025FB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 Our Features</a:t>
            </a:r>
            <a:endParaRPr lang="en-GB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2A916B-FC83-968F-DDFD-A2C1756B0EA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72244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drawing of an eye&#10;&#10;AI-generated content may be incorrect.">
            <a:extLst>
              <a:ext uri="{FF2B5EF4-FFF2-40B4-BE49-F238E27FC236}">
                <a16:creationId xmlns:a16="http://schemas.microsoft.com/office/drawing/2014/main" id="{8FCB9C06-A7C1-9D23-276E-CD18D13C11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0000">
            <a:off x="6309088" y="3934021"/>
            <a:ext cx="1933575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EDD39-3D34-7FE9-C78D-D978F23ABF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7"/>
          <a:stretch/>
        </p:blipFill>
        <p:spPr>
          <a:xfrm rot="420000">
            <a:off x="1197349" y="3680032"/>
            <a:ext cx="1075023" cy="200735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B608-3536-8BA9-28AE-AD710D5847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AU" sz="4800">
                <a:latin typeface="Edu QLD Beginner" pitchFamily="2" charset="0"/>
              </a:rPr>
              <a:t>An example of a detail is: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9DE94-3655-F809-67AC-7982E9D42E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AU"/>
              <a:t>Draw a Self-Portrait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1D07E9-23C2-2339-C1F5-0F3B0AA9D7B8}"/>
              </a:ext>
            </a:extLst>
          </p:cNvPr>
          <p:cNvGrpSpPr/>
          <p:nvPr/>
        </p:nvGrpSpPr>
        <p:grpSpPr>
          <a:xfrm>
            <a:off x="256119" y="2134569"/>
            <a:ext cx="8607501" cy="4174937"/>
            <a:chOff x="441326" y="2297386"/>
            <a:chExt cx="8708142" cy="404554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0B9AEA-FF5A-75E8-5A93-94D9E97B9F43}"/>
                </a:ext>
              </a:extLst>
            </p:cNvPr>
            <p:cNvSpPr/>
            <p:nvPr/>
          </p:nvSpPr>
          <p:spPr>
            <a:xfrm>
              <a:off x="441326" y="2297386"/>
              <a:ext cx="3054183" cy="4044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5623BF-3550-B090-8797-C430627C0101}"/>
                </a:ext>
              </a:extLst>
            </p:cNvPr>
            <p:cNvSpPr/>
            <p:nvPr/>
          </p:nvSpPr>
          <p:spPr>
            <a:xfrm>
              <a:off x="6091614" y="2298925"/>
              <a:ext cx="3057854" cy="4044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56B58C5-89E3-5330-EF25-FEB4AA6058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292" y="4046018"/>
            <a:ext cx="1777398" cy="14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B3727-09C1-162B-16C3-A578311FC5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 the Details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51A05A-DA81-09E7-E89A-57509AB38AB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80784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692C2CE-445B-8757-3E01-FE31164B747F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D04C17F-24E8-0471-9554-019C77E71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595" y="1149532"/>
            <a:ext cx="8216608" cy="50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560B261-D0DE-FEB7-9DCC-8EDE593C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3" y="1149532"/>
            <a:ext cx="8239080" cy="50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8BA9B8FB-D8C0-1808-9CFB-8B71E8C2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355" y="1149531"/>
            <a:ext cx="8234896" cy="50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DC26D-C4F3-CB45-8D21-EFAB361843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/>
              <a:t>Favourite Part</a:t>
            </a:r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B6EAEAD2-C90F-E1CC-A1AB-EE520A492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211" y="1149530"/>
            <a:ext cx="8244040" cy="50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71446C09-7712-EB26-AAF1-E928BD2AF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211" y="1149529"/>
            <a:ext cx="8253992" cy="50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E6E7A5-643A-8D6F-5419-873AB68A84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 noProof="1"/>
              <a:t>Favourite Part</a:t>
            </a:r>
          </a:p>
        </p:txBody>
      </p:sp>
    </p:spTree>
    <p:extLst>
      <p:ext uri="{BB962C8B-B14F-4D97-AF65-F5344CB8AC3E}">
        <p14:creationId xmlns:p14="http://schemas.microsoft.com/office/powerpoint/2010/main" val="965851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8DDAD4-8C43-64CD-3DA2-AE01680EB1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17" y="1190620"/>
            <a:ext cx="8252366" cy="5086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1C4534-D8BE-4C0B-1394-26E8E02CE4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17" y="1190620"/>
            <a:ext cx="8252366" cy="5086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0A684D-A759-1642-C6D7-0C29F6EB8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17" y="1191545"/>
            <a:ext cx="8252366" cy="508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3ECA16-2890-6A18-B3D6-4355945BFCCE}"/>
              </a:ext>
            </a:extLst>
          </p:cNvPr>
          <p:cNvSpPr txBox="1"/>
          <p:nvPr/>
        </p:nvSpPr>
        <p:spPr>
          <a:xfrm>
            <a:off x="480060" y="44577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B2D129-3BCF-3DFF-87C2-33EBAC2BE3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Artists Share Their Work</a:t>
            </a:r>
          </a:p>
        </p:txBody>
      </p:sp>
      <p:pic>
        <p:nvPicPr>
          <p:cNvPr id="3" name="Picture 2" descr="A child and child looking at pictures&#10;&#10;AI-generated content may be incorrect.">
            <a:extLst>
              <a:ext uri="{FF2B5EF4-FFF2-40B4-BE49-F238E27FC236}">
                <a16:creationId xmlns:a16="http://schemas.microsoft.com/office/drawing/2014/main" id="{6BF620C4-9BC5-9175-668A-DD8B8AA115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67" y="1200810"/>
            <a:ext cx="6294666" cy="50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80922-03E7-7D6B-75E5-A34AF6001E2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sz="4800">
                <a:latin typeface="Edu QLD Beginner"/>
              </a:rPr>
              <a:t>We can use different shapes and lines to draw parts of a face. </a:t>
            </a:r>
          </a:p>
        </p:txBody>
      </p:sp>
      <p:pic>
        <p:nvPicPr>
          <p:cNvPr id="4" name="Picture 3" descr="Frida Kahlo: Self-Portrait – Completing the Puzzle">
            <a:extLst>
              <a:ext uri="{FF2B5EF4-FFF2-40B4-BE49-F238E27FC236}">
                <a16:creationId xmlns:a16="http://schemas.microsoft.com/office/drawing/2014/main" id="{7D779D93-EEDC-9055-3969-A003E26920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/>
          <a:stretch/>
        </p:blipFill>
        <p:spPr>
          <a:xfrm>
            <a:off x="2579755" y="3000434"/>
            <a:ext cx="3990717" cy="33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32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ABC25-E506-B849-E488-D74DC1DCD7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0928"/>
            <a:ext cx="8233422" cy="398878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Details are the small parts of a picture that make it interesting.</a:t>
            </a:r>
          </a:p>
          <a:p>
            <a:endParaRPr lang="en-GB">
              <a:latin typeface="Edu QLD Beginner"/>
            </a:endParaRPr>
          </a:p>
          <a:p>
            <a:r>
              <a:rPr lang="en-GB">
                <a:latin typeface="Edu QLD Beginner"/>
              </a:rPr>
              <a:t>We can use shapes and lines to add details. </a:t>
            </a:r>
            <a:endParaRPr lang="en-GB"/>
          </a:p>
        </p:txBody>
      </p:sp>
      <p:pic>
        <p:nvPicPr>
          <p:cNvPr id="6" name="Picture Placeholder 1" descr="A sketch of a person on a spiral bound notebook&#10;&#10;AI-generated content may be incorrect.">
            <a:extLst>
              <a:ext uri="{FF2B5EF4-FFF2-40B4-BE49-F238E27FC236}">
                <a16:creationId xmlns:a16="http://schemas.microsoft.com/office/drawing/2014/main" id="{5605B666-A24F-B40B-E76E-5D8F1810A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26" y="1192175"/>
            <a:ext cx="7487958" cy="495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94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D3C16-F69B-D1C3-9C85-5E7620739B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4" y="1173368"/>
            <a:ext cx="8234363" cy="147732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In the next lesson, we will mix </a:t>
            </a:r>
            <a:r>
              <a:rPr lang="en-US" err="1">
                <a:latin typeface="Edu QLD Beginner"/>
              </a:rPr>
              <a:t>colours</a:t>
            </a:r>
            <a:r>
              <a:rPr lang="en-US">
                <a:latin typeface="Edu QLD Beginner"/>
              </a:rPr>
              <a:t> and learn their names.</a:t>
            </a:r>
            <a:endParaRPr lang="en-US" sz="4800">
              <a:latin typeface="Edu QLD Beginner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CE46D-3120-B151-CF4D-FBCC4447D3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848" y="3163951"/>
            <a:ext cx="4613459" cy="31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1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7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F279C-A958-7EDB-B6B3-81ACF59C0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 sz="4800">
                <a:latin typeface="Edu QLD Beginner"/>
              </a:rPr>
              <a:t>A self-portrait shows: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E7DC5D4-A459-7E01-8EB7-7D50B56535DC}"/>
              </a:ext>
            </a:extLst>
          </p:cNvPr>
          <p:cNvSpPr txBox="1"/>
          <p:nvPr/>
        </p:nvSpPr>
        <p:spPr>
          <a:xfrm rot="21448978">
            <a:off x="6355521" y="3576850"/>
            <a:ext cx="2048838" cy="95410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artist’s dog.</a:t>
            </a:r>
          </a:p>
        </p:txBody>
      </p:sp>
      <p:pic>
        <p:nvPicPr>
          <p:cNvPr id="3" name="Graphic 10" descr="Home with solid fill">
            <a:extLst>
              <a:ext uri="{FF2B5EF4-FFF2-40B4-BE49-F238E27FC236}">
                <a16:creationId xmlns:a16="http://schemas.microsoft.com/office/drawing/2014/main" id="{B31B20AD-87A9-E1FE-CCCB-585592A5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273" y="4549434"/>
            <a:ext cx="1185081" cy="1185081"/>
          </a:xfrm>
          <a:prstGeom prst="rect">
            <a:avLst/>
          </a:prstGeom>
        </p:spPr>
      </p:pic>
      <p:pic>
        <p:nvPicPr>
          <p:cNvPr id="4" name="Graphic 12" descr="Puppy 2 with solid fill">
            <a:extLst>
              <a:ext uri="{FF2B5EF4-FFF2-40B4-BE49-F238E27FC236}">
                <a16:creationId xmlns:a16="http://schemas.microsoft.com/office/drawing/2014/main" id="{B0377C6D-FAC0-BAE2-1DDC-CD18D9850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36230">
            <a:off x="6834454" y="4397236"/>
            <a:ext cx="1402044" cy="1402044"/>
          </a:xfrm>
          <a:prstGeom prst="rect">
            <a:avLst/>
          </a:prstGeom>
        </p:spPr>
      </p:pic>
      <p:pic>
        <p:nvPicPr>
          <p:cNvPr id="7" name="Graphic 14" descr="Smiling face with solid fill with solid fill">
            <a:extLst>
              <a:ext uri="{FF2B5EF4-FFF2-40B4-BE49-F238E27FC236}">
                <a16:creationId xmlns:a16="http://schemas.microsoft.com/office/drawing/2014/main" id="{D088F23F-A41E-2EDC-9638-8AED2059A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08889">
            <a:off x="1226870" y="4525878"/>
            <a:ext cx="1144762" cy="1144762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FF32BA2F-CF68-7F94-D37D-EC88A8FCF35C}"/>
              </a:ext>
            </a:extLst>
          </p:cNvPr>
          <p:cNvSpPr txBox="1"/>
          <p:nvPr/>
        </p:nvSpPr>
        <p:spPr>
          <a:xfrm>
            <a:off x="3657177" y="3638720"/>
            <a:ext cx="2048838" cy="95410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artist’s house.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B022E3FF-4F69-E65B-F1A4-CC7B819E6D0A}"/>
              </a:ext>
            </a:extLst>
          </p:cNvPr>
          <p:cNvSpPr txBox="1"/>
          <p:nvPr/>
        </p:nvSpPr>
        <p:spPr>
          <a:xfrm rot="327200">
            <a:off x="896530" y="3583300"/>
            <a:ext cx="2048838" cy="95410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800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artist’s face.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5ABB19-FFF5-7C8E-5537-FC00F7B8140D}"/>
              </a:ext>
            </a:extLst>
          </p:cNvPr>
          <p:cNvSpPr/>
          <p:nvPr/>
        </p:nvSpPr>
        <p:spPr>
          <a:xfrm>
            <a:off x="3298432" y="1879729"/>
            <a:ext cx="5637156" cy="4478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A9AAF-AC9D-669A-FC53-169D793D5E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In this lesson, we will use shapes and lines to make a detailed self-portrait.</a:t>
            </a:r>
          </a:p>
        </p:txBody>
      </p:sp>
      <p:pic>
        <p:nvPicPr>
          <p:cNvPr id="8" name="Picture Placeholder 1" descr="A sketch of a person on a spiral bound notebook&#10;&#10;AI-generated content may be incorrect.">
            <a:extLst>
              <a:ext uri="{FF2B5EF4-FFF2-40B4-BE49-F238E27FC236}">
                <a16:creationId xmlns:a16="http://schemas.microsoft.com/office/drawing/2014/main" id="{390C4A6C-31ED-808C-91F3-EF494DD1A6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380" y="3347125"/>
            <a:ext cx="4623341" cy="297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8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47C-E0EE-65B4-84B4-680CC20881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You will be successful when you can: </a:t>
            </a:r>
          </a:p>
          <a:p>
            <a:pPr marL="571500" indent="-571500">
              <a:buFont typeface="Arial,Sans-Serif"/>
              <a:buChar char="•"/>
            </a:pPr>
            <a:r>
              <a:rPr lang="en-AU" sz="4800" b="1">
                <a:solidFill>
                  <a:schemeClr val="accent1"/>
                </a:solidFill>
                <a:latin typeface="Edu QLD Beginner"/>
              </a:rPr>
              <a:t>look</a:t>
            </a:r>
            <a:r>
              <a:rPr lang="en-AU" sz="4800">
                <a:latin typeface="Edu QLD Beginner"/>
              </a:rPr>
              <a:t> at yourself to see the details of your face </a:t>
            </a:r>
          </a:p>
          <a:p>
            <a:pPr marL="571500" indent="-571500">
              <a:buFont typeface="Arial,Sans-Serif"/>
              <a:buChar char="•"/>
            </a:pPr>
            <a:r>
              <a:rPr lang="en-AU" sz="4800" b="1">
                <a:solidFill>
                  <a:schemeClr val="accent1"/>
                </a:solidFill>
                <a:latin typeface="Edu QLD Beginner"/>
              </a:rPr>
              <a:t>use</a:t>
            </a:r>
            <a:r>
              <a:rPr lang="en-AU" sz="4800">
                <a:latin typeface="Edu QLD Beginner"/>
              </a:rPr>
              <a:t> shapes and lines to add details to your self-portrait. </a:t>
            </a:r>
            <a:endParaRPr lang="en-US" sz="480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194300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ED9C561-11B4-7D65-AD2C-29EA807EEC0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18" y="1160590"/>
            <a:ext cx="8239125" cy="511090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91CD1-C0F5-899C-5215-46A5B25576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024" y="1176052"/>
            <a:ext cx="3627972" cy="5104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C62A6-F0C0-4C82-43F4-265B0C35D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176052"/>
            <a:ext cx="3627973" cy="5104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D1563-3929-75C7-D867-736CEA9EBA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020" y="1175938"/>
            <a:ext cx="3627973" cy="5104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1B5657-938A-1A5B-FD50-9413B9BF68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900" y="1163730"/>
            <a:ext cx="3628093" cy="5104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370DCC-AE5E-B1B8-67BF-86C96CB6CE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"/>
          <a:stretch/>
        </p:blipFill>
        <p:spPr>
          <a:xfrm>
            <a:off x="451657" y="1179478"/>
            <a:ext cx="8237815" cy="51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D125DC-C67C-0469-7914-5247896FE7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 pitchFamily="2" charset="0"/>
              </a:rPr>
              <a:t>shape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26F59-C6CA-FB1D-8F45-8574C4A59E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 pitchFamily="2" charset="0"/>
              </a:rPr>
              <a:t>detail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CEA24-8826-4C10-CE83-D12FC2C653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 pitchFamily="2" charset="0"/>
              </a:rPr>
              <a:t>Small parts that make a picture more interesting.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5FAB-4089-CA84-B1A1-7D8C305195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3183" y="1791557"/>
            <a:ext cx="2893710" cy="147732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A flat outline. Some shapes have straight edges; some have curvy edges.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8BC2DF9-183A-E5FD-831C-56604D5E18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"/>
          <a:stretch/>
        </p:blipFill>
        <p:spPr>
          <a:xfrm>
            <a:off x="5515476" y="4136586"/>
            <a:ext cx="3040215" cy="210726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1D5D9A-166B-D838-D5D3-0BF30143BA02}"/>
              </a:ext>
            </a:extLst>
          </p:cNvPr>
          <p:cNvSpPr txBox="1"/>
          <p:nvPr/>
        </p:nvSpPr>
        <p:spPr>
          <a:xfrm>
            <a:off x="8818323" y="592481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22855-5943-6353-6230-AAD24AAEF98E}"/>
              </a:ext>
            </a:extLst>
          </p:cNvPr>
          <p:cNvGrpSpPr/>
          <p:nvPr/>
        </p:nvGrpSpPr>
        <p:grpSpPr>
          <a:xfrm>
            <a:off x="5582436" y="1889927"/>
            <a:ext cx="2901783" cy="2107358"/>
            <a:chOff x="5582436" y="1889927"/>
            <a:chExt cx="2901783" cy="21073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D9294BE-0336-3120-1800-43726F67ACA4}"/>
                </a:ext>
              </a:extLst>
            </p:cNvPr>
            <p:cNvSpPr/>
            <p:nvPr/>
          </p:nvSpPr>
          <p:spPr>
            <a:xfrm>
              <a:off x="6037843" y="1889927"/>
              <a:ext cx="1014609" cy="10026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5353A1B-FE06-D200-0890-4FADE0BF3960}"/>
                </a:ext>
              </a:extLst>
            </p:cNvPr>
            <p:cNvSpPr/>
            <p:nvPr/>
          </p:nvSpPr>
          <p:spPr>
            <a:xfrm rot="9877132">
              <a:off x="7832866" y="2001424"/>
              <a:ext cx="651353" cy="94323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1" name="Moon 10">
              <a:extLst>
                <a:ext uri="{FF2B5EF4-FFF2-40B4-BE49-F238E27FC236}">
                  <a16:creationId xmlns:a16="http://schemas.microsoft.com/office/drawing/2014/main" id="{6756DA64-0032-F2B4-30BB-F5FCEFAC5F6A}"/>
                </a:ext>
              </a:extLst>
            </p:cNvPr>
            <p:cNvSpPr/>
            <p:nvPr/>
          </p:nvSpPr>
          <p:spPr>
            <a:xfrm rot="20588451">
              <a:off x="7023796" y="2540486"/>
              <a:ext cx="932734" cy="1456799"/>
            </a:xfrm>
            <a:prstGeom prst="moon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C039E213-8B27-B7DE-59AD-DFDDC50D4121}"/>
                </a:ext>
              </a:extLst>
            </p:cNvPr>
            <p:cNvSpPr/>
            <p:nvPr/>
          </p:nvSpPr>
          <p:spPr>
            <a:xfrm>
              <a:off x="5582436" y="3079017"/>
              <a:ext cx="800245" cy="741421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3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8413-9F61-3F41-09D3-3562AF61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71097-DC73-14FE-F5EE-24ADB3994D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AU">
                <a:ea typeface="Calibri"/>
              </a:rPr>
              <a:t>Shapes and Lines</a:t>
            </a:r>
            <a:endParaRPr lang="en-AU"/>
          </a:p>
        </p:txBody>
      </p:sp>
      <p:pic>
        <p:nvPicPr>
          <p:cNvPr id="5" name="Picture Placeholder 4" descr="A black lines with a white background&#10;&#10;AI-generated content may be incorrect.">
            <a:extLst>
              <a:ext uri="{FF2B5EF4-FFF2-40B4-BE49-F238E27FC236}">
                <a16:creationId xmlns:a16="http://schemas.microsoft.com/office/drawing/2014/main" id="{46CCFE6A-1642-0A92-B271-AFC12D5A43C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10324">
            <a:off x="6432550" y="4843463"/>
            <a:ext cx="2711450" cy="1490662"/>
          </a:xfrm>
          <a:prstGeom prst="rect">
            <a:avLst/>
          </a:prstGeom>
        </p:spPr>
      </p:pic>
      <p:pic>
        <p:nvPicPr>
          <p:cNvPr id="6" name="Picture Placeholder 4" descr="A black lines with a white background&#10;&#10;AI-generated content may be incorrect.">
            <a:extLst>
              <a:ext uri="{FF2B5EF4-FFF2-40B4-BE49-F238E27FC236}">
                <a16:creationId xmlns:a16="http://schemas.microsoft.com/office/drawing/2014/main" id="{D09E4C38-F9D2-A765-93AC-CE6AAAB5E4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729658"/>
            <a:ext cx="3365066" cy="1205345"/>
          </a:xfrm>
          <a:prstGeom prst="rect">
            <a:avLst/>
          </a:prstGeom>
        </p:spPr>
      </p:pic>
      <p:pic>
        <p:nvPicPr>
          <p:cNvPr id="7" name="Picture Placeholder 4" descr="A black lines with a white background&#10;&#10;AI-generated content may be incorrect.">
            <a:extLst>
              <a:ext uri="{FF2B5EF4-FFF2-40B4-BE49-F238E27FC236}">
                <a16:creationId xmlns:a16="http://schemas.microsoft.com/office/drawing/2014/main" id="{4A7F3D47-E53B-0A82-1EEB-6F6FA13978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57"/>
          <a:stretch/>
        </p:blipFill>
        <p:spPr>
          <a:xfrm>
            <a:off x="713267" y="3926874"/>
            <a:ext cx="3365066" cy="1205345"/>
          </a:xfrm>
          <a:prstGeom prst="rect">
            <a:avLst/>
          </a:prstGeom>
        </p:spPr>
      </p:pic>
      <p:pic>
        <p:nvPicPr>
          <p:cNvPr id="8" name="Picture Placeholder 4" descr="A black lines with a white background&#10;&#10;AI-generated content may be incorrect.">
            <a:extLst>
              <a:ext uri="{FF2B5EF4-FFF2-40B4-BE49-F238E27FC236}">
                <a16:creationId xmlns:a16="http://schemas.microsoft.com/office/drawing/2014/main" id="{2C21666C-D962-4A21-B5CC-D4F24F68EC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44"/>
          <a:stretch/>
        </p:blipFill>
        <p:spPr>
          <a:xfrm>
            <a:off x="875980" y="5249140"/>
            <a:ext cx="3365066" cy="1205345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62B00D2-F8CD-1D25-158F-E4F9575635C1}"/>
              </a:ext>
            </a:extLst>
          </p:cNvPr>
          <p:cNvSpPr/>
          <p:nvPr/>
        </p:nvSpPr>
        <p:spPr>
          <a:xfrm>
            <a:off x="875980" y="1608860"/>
            <a:ext cx="1704109" cy="1669471"/>
          </a:xfrm>
          <a:prstGeom prst="flowChartConnector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9F7C2E-D20E-3CBD-186B-13D80158D71C}"/>
              </a:ext>
            </a:extLst>
          </p:cNvPr>
          <p:cNvSpPr/>
          <p:nvPr/>
        </p:nvSpPr>
        <p:spPr>
          <a:xfrm>
            <a:off x="3298936" y="1678131"/>
            <a:ext cx="1704109" cy="154478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7560DC3-DE80-3C7A-7CB3-4028330A1755}"/>
              </a:ext>
            </a:extLst>
          </p:cNvPr>
          <p:cNvSpPr/>
          <p:nvPr/>
        </p:nvSpPr>
        <p:spPr>
          <a:xfrm>
            <a:off x="5694182" y="1678131"/>
            <a:ext cx="2341418" cy="1544780"/>
          </a:xfrm>
          <a:prstGeom prst="triangle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" name="Flowchart: Connector 8">
            <a:extLst>
              <a:ext uri="{FF2B5EF4-FFF2-40B4-BE49-F238E27FC236}">
                <a16:creationId xmlns:a16="http://schemas.microsoft.com/office/drawing/2014/main" id="{6E49EAD5-D269-63D5-4189-B430114CF0D1}"/>
              </a:ext>
            </a:extLst>
          </p:cNvPr>
          <p:cNvSpPr/>
          <p:nvPr/>
        </p:nvSpPr>
        <p:spPr>
          <a:xfrm>
            <a:off x="875979" y="1608860"/>
            <a:ext cx="1704109" cy="1669471"/>
          </a:xfrm>
          <a:prstGeom prst="flowChartConnector">
            <a:avLst/>
          </a:prstGeom>
          <a:solidFill>
            <a:srgbClr val="10E5B3"/>
          </a:solidFill>
          <a:ln w="7620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26638-1D31-B10C-12DF-5412B1513CD7}"/>
              </a:ext>
            </a:extLst>
          </p:cNvPr>
          <p:cNvSpPr/>
          <p:nvPr/>
        </p:nvSpPr>
        <p:spPr>
          <a:xfrm>
            <a:off x="3299914" y="1678131"/>
            <a:ext cx="1704109" cy="1544780"/>
          </a:xfrm>
          <a:prstGeom prst="rect">
            <a:avLst/>
          </a:prstGeom>
          <a:solidFill>
            <a:srgbClr val="10E5B3"/>
          </a:solidFill>
          <a:ln w="7620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Isosceles Triangle 11">
            <a:extLst>
              <a:ext uri="{FF2B5EF4-FFF2-40B4-BE49-F238E27FC236}">
                <a16:creationId xmlns:a16="http://schemas.microsoft.com/office/drawing/2014/main" id="{C06493CC-456A-FD66-FA2A-324AC4F8EFAC}"/>
              </a:ext>
            </a:extLst>
          </p:cNvPr>
          <p:cNvSpPr/>
          <p:nvPr/>
        </p:nvSpPr>
        <p:spPr>
          <a:xfrm>
            <a:off x="5694182" y="1678131"/>
            <a:ext cx="2341418" cy="1544780"/>
          </a:xfrm>
          <a:prstGeom prst="triangle">
            <a:avLst/>
          </a:prstGeom>
          <a:solidFill>
            <a:srgbClr val="10E5B3"/>
          </a:solidFill>
          <a:ln w="76200"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3KN27SNVY5CS-90160594-423227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https://ggsaus.sharepoint.com/sites/Curriculum/_layouts/15/DocIdRedir.aspx?ID=3KN27SNVY5CS-90160594-423227</Url>
      <Description>3KN27SNVY5CS-90160594-423227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d63ea73a-d7e6-4e3a-bf41-d78273581467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schemas.microsoft.com/sharepoint/v3/fields"/>
    <ds:schemaRef ds:uri="f315eb64-a02b-4bd5-a84c-38ab918c4ccd"/>
  </ds:schemaRefs>
</ds:datastoreItem>
</file>

<file path=customXml/itemProps2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E81CC02-ECF9-4F15-B97B-B4010C63ECB7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</TotalTime>
  <Words>264</Words>
  <Application>Microsoft Office PowerPoint</Application>
  <PresentationFormat>On-screen Show (4:3)</PresentationFormat>
  <Paragraphs>51</Paragraphs>
  <Slides>33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Arial,Sans-Serif</vt:lpstr>
      <vt:lpstr>Calibr</vt:lpstr>
      <vt:lpstr>Calibri</vt:lpstr>
      <vt:lpstr>Calibri Light</vt:lpstr>
      <vt:lpstr>Edu QLD Beginner</vt:lpstr>
      <vt:lpstr>Times</vt:lpstr>
      <vt:lpstr>Custom Design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3</cp:revision>
  <cp:lastPrinted>2021-04-07T01:54:21Z</cp:lastPrinted>
  <dcterms:created xsi:type="dcterms:W3CDTF">2017-09-25T17:46:47Z</dcterms:created>
  <dcterms:modified xsi:type="dcterms:W3CDTF">2025-10-16T04:04:39Z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3129f740-3afc-4472-adff-f1283b99f58e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