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notesSlides/notesSlide16.xml" ContentType="application/vnd.openxmlformats-officedocument.presentationml.notesSlide+xml"/>
  <Override PartName="/ppt/ink/ink2.xml" ContentType="application/inkml+xml"/>
  <Override PartName="/ppt/notesSlides/notesSlide17.xml" ContentType="application/vnd.openxmlformats-officedocument.presentationml.notesSlide+xml"/>
  <Override PartName="/ppt/ink/ink3.xml" ContentType="application/inkml+xml"/>
  <Override PartName="/ppt/notesSlides/notesSlide18.xml" ContentType="application/vnd.openxmlformats-officedocument.presentationml.notesSlide+xml"/>
  <Override PartName="/ppt/ink/ink4.xml" ContentType="application/inkml+xml"/>
  <Override PartName="/ppt/notesSlides/notesSlide19.xml" ContentType="application/vnd.openxmlformats-officedocument.presentationml.notesSlide+xml"/>
  <Override PartName="/ppt/ink/ink5.xml" ContentType="application/inkml+xml"/>
  <Override PartName="/ppt/notesSlides/notesSlide20.xml" ContentType="application/vnd.openxmlformats-officedocument.presentationml.notesSlide+xml"/>
  <Override PartName="/ppt/ink/ink6.xml" ContentType="application/inkml+xml"/>
  <Override PartName="/ppt/notesSlides/notesSlide21.xml" ContentType="application/vnd.openxmlformats-officedocument.presentationml.notesSlide+xml"/>
  <Override PartName="/ppt/ink/ink7.xml" ContentType="application/inkml+xml"/>
  <Override PartName="/ppt/notesSlides/notesSlide22.xml" ContentType="application/vnd.openxmlformats-officedocument.presentationml.notesSlide+xml"/>
  <Override PartName="/ppt/ink/ink8.xml" ContentType="application/inkml+xml"/>
  <Override PartName="/ppt/notesSlides/notesSlide23.xml" ContentType="application/vnd.openxmlformats-officedocument.presentationml.notesSlide+xml"/>
  <Override PartName="/ppt/ink/ink9.xml" ContentType="application/inkml+xml"/>
  <Override PartName="/ppt/notesSlides/notesSlide24.xml" ContentType="application/vnd.openxmlformats-officedocument.presentationml.notesSlide+xml"/>
  <Override PartName="/ppt/ink/ink10.xml" ContentType="application/inkml+xml"/>
  <Override PartName="/ppt/notesSlides/notesSlide25.xml" ContentType="application/vnd.openxmlformats-officedocument.presentationml.notesSlide+xml"/>
  <Override PartName="/ppt/ink/ink11.xml" ContentType="application/inkml+xml"/>
  <Override PartName="/ppt/notesSlides/notesSlide26.xml" ContentType="application/vnd.openxmlformats-officedocument.presentationml.notesSlide+xml"/>
  <Override PartName="/ppt/ink/ink12.xml" ContentType="application/inkml+xml"/>
  <Override PartName="/ppt/notesSlides/notesSlide27.xml" ContentType="application/vnd.openxmlformats-officedocument.presentationml.notesSlide+xml"/>
  <Override PartName="/ppt/ink/ink13.xml" ContentType="application/inkml+xml"/>
  <Override PartName="/ppt/notesSlides/notesSlide28.xml" ContentType="application/vnd.openxmlformats-officedocument.presentationml.notesSlide+xml"/>
  <Override PartName="/ppt/ink/ink14.xml" ContentType="application/inkml+xml"/>
  <Override PartName="/ppt/notesSlides/notesSlide29.xml" ContentType="application/vnd.openxmlformats-officedocument.presentationml.notesSlide+xml"/>
  <Override PartName="/ppt/ink/ink15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242" r:id="rId6"/>
  </p:sldMasterIdLst>
  <p:notesMasterIdLst>
    <p:notesMasterId r:id="rId48"/>
  </p:notesMasterIdLst>
  <p:handoutMasterIdLst>
    <p:handoutMasterId r:id="rId49"/>
  </p:handoutMasterIdLst>
  <p:sldIdLst>
    <p:sldId id="1964" r:id="rId7"/>
    <p:sldId id="261" r:id="rId8"/>
    <p:sldId id="1941" r:id="rId9"/>
    <p:sldId id="263" r:id="rId10"/>
    <p:sldId id="1942" r:id="rId11"/>
    <p:sldId id="1920" r:id="rId12"/>
    <p:sldId id="1966" r:id="rId13"/>
    <p:sldId id="1967" r:id="rId14"/>
    <p:sldId id="1900" r:id="rId15"/>
    <p:sldId id="1974" r:id="rId16"/>
    <p:sldId id="1979" r:id="rId17"/>
    <p:sldId id="1981" r:id="rId18"/>
    <p:sldId id="1980" r:id="rId19"/>
    <p:sldId id="1953" r:id="rId20"/>
    <p:sldId id="1918" r:id="rId21"/>
    <p:sldId id="1921" r:id="rId22"/>
    <p:sldId id="1922" r:id="rId23"/>
    <p:sldId id="1923" r:id="rId24"/>
    <p:sldId id="1924" r:id="rId25"/>
    <p:sldId id="1925" r:id="rId26"/>
    <p:sldId id="1926" r:id="rId27"/>
    <p:sldId id="1927" r:id="rId28"/>
    <p:sldId id="1982" r:id="rId29"/>
    <p:sldId id="1983" r:id="rId30"/>
    <p:sldId id="1984" r:id="rId31"/>
    <p:sldId id="1985" r:id="rId32"/>
    <p:sldId id="1986" r:id="rId33"/>
    <p:sldId id="1987" r:id="rId34"/>
    <p:sldId id="1988" r:id="rId35"/>
    <p:sldId id="1915" r:id="rId36"/>
    <p:sldId id="279" r:id="rId37"/>
    <p:sldId id="1959" r:id="rId38"/>
    <p:sldId id="1919" r:id="rId39"/>
    <p:sldId id="1978" r:id="rId40"/>
    <p:sldId id="1961" r:id="rId41"/>
    <p:sldId id="1963" r:id="rId42"/>
    <p:sldId id="1902" r:id="rId43"/>
    <p:sldId id="285" r:id="rId44"/>
    <p:sldId id="286" r:id="rId45"/>
    <p:sldId id="287" r:id="rId46"/>
    <p:sldId id="295" r:id="rId47"/>
  </p:sldIdLst>
  <p:sldSz cx="9144000" cy="6858000" type="screen4x3"/>
  <p:notesSz cx="7019925" cy="9305925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AA0BCC-F1F0-4C86-A7D6-CC2B90DF0816}">
          <p14:sldIdLst>
            <p14:sldId id="1964"/>
            <p14:sldId id="261"/>
            <p14:sldId id="1941"/>
            <p14:sldId id="263"/>
            <p14:sldId id="1942"/>
            <p14:sldId id="1920"/>
            <p14:sldId id="1966"/>
            <p14:sldId id="1967"/>
            <p14:sldId id="1900"/>
            <p14:sldId id="1974"/>
            <p14:sldId id="1979"/>
            <p14:sldId id="1981"/>
            <p14:sldId id="1980"/>
            <p14:sldId id="1953"/>
            <p14:sldId id="1918"/>
            <p14:sldId id="1921"/>
            <p14:sldId id="1922"/>
            <p14:sldId id="1923"/>
            <p14:sldId id="1924"/>
            <p14:sldId id="1925"/>
            <p14:sldId id="1926"/>
            <p14:sldId id="1927"/>
            <p14:sldId id="1982"/>
            <p14:sldId id="1983"/>
            <p14:sldId id="1984"/>
            <p14:sldId id="1985"/>
            <p14:sldId id="1986"/>
            <p14:sldId id="1987"/>
            <p14:sldId id="1988"/>
            <p14:sldId id="1915"/>
            <p14:sldId id="279"/>
            <p14:sldId id="1959"/>
            <p14:sldId id="1919"/>
            <p14:sldId id="1978"/>
            <p14:sldId id="1961"/>
            <p14:sldId id="1963"/>
            <p14:sldId id="1902"/>
            <p14:sldId id="285"/>
            <p14:sldId id="286"/>
            <p14:sldId id="287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54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FD907-E8D3-4FEF-010B-B12E1FDB0339}" name="Gayle Oddy" initials="GO" userId="S::goddy@goodtogreatschools.org.au::61c9dd14-8266-4dbc-b27d-5a316dd0cb9a" providerId="AD"/>
  <p188:author id="{A6AC7215-EFF1-4DF3-8770-06CDD64D521A}" name="Sam Montgomery" initials="SM" userId="S::smontgomery@goodtogreatschools.org.au::20cb40b5-e532-43af-b9d6-1e516ca86ce9" providerId="AD"/>
  <p188:author id="{BB1B8921-15C9-43E3-4B53-2A3BA19A7A87}" name="Silea Rive" initials="" userId="S::srive@goodtogreatschools.org.au::891173ba-4b43-41f1-bd85-b99557e25871" providerId="AD"/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68DDD684-E5B2-C177-028C-3C3550873A11}" name="Charlie Archbold" initials="CA" userId="S::carchbold@goodtogreatschools.org.au::20494d59-2eb0-43d7-a5ea-5b7b8a6c4e79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0AFB41B8-7167-5D76-51B8-A601870F901D}" name="Sara Hodgson Brown" initials="SB" userId="S::shodgsonbrown@goodtogreatschools.org.au::55abe0ab-6bea-4dc8-9867-e8721f5c6272" providerId="AD"/>
  <p188:author id="{6A9E23C0-6D0E-4F15-AC68-010E7D37CA47}" name="Guest User" initials="GU" userId="S::urn:spo:anon#2d5b159215d3c98f851f7dcf4fc79503fa7b3a04e1c1ae3278d2c243c61046ce::" providerId="AD"/>
  <p188:author id="{60D71BFA-D23D-DCCE-B468-3F01F77525D0}" name="Michael  Mannix" initials="MM" userId="S::mmannix@goodtogreatschools.org.au::25cec81d-e844-4caf-a016-856a04668e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E49"/>
    <a:srgbClr val="12B7C4"/>
    <a:srgbClr val="08765C"/>
    <a:srgbClr val="177F99"/>
    <a:srgbClr val="0DBF95"/>
    <a:srgbClr val="0B9977"/>
    <a:srgbClr val="0F9EA9"/>
    <a:srgbClr val="0FA2AD"/>
    <a:srgbClr val="0E97A2"/>
    <a:srgbClr val="12B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D1FECB-E1CF-4930-9D6F-90A550575517}" v="2" dt="2025-11-24T10:08:59.3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969" autoAdjust="0"/>
  </p:normalViewPr>
  <p:slideViewPr>
    <p:cSldViewPr snapToGrid="0">
      <p:cViewPr varScale="1">
        <p:scale>
          <a:sx n="94" d="100"/>
          <a:sy n="94" d="100"/>
        </p:scale>
        <p:origin x="1038" y="408"/>
      </p:cViewPr>
      <p:guideLst>
        <p:guide orient="horz" pos="527"/>
        <p:guide pos="272"/>
        <p:guide orient="horz" pos="3974"/>
        <p:guide orient="horz" pos="799"/>
        <p:guide pos="2880"/>
        <p:guide pos="544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56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handoutMaster" Target="handoutMasters/handoutMaster1.xml"/><Relationship Id="rId57" Type="http://schemas.microsoft.com/office/2015/10/relationships/revisionInfo" Target="revisionInfo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 Tye" userId="1893fcf67ba7c72c" providerId="LiveId" clId="{7E8A5225-10F2-432E-98E0-ECFDDF8A28B2}"/>
    <pc:docChg chg="modSld">
      <pc:chgData name="Fiona Tye" userId="1893fcf67ba7c72c" providerId="LiveId" clId="{7E8A5225-10F2-432E-98E0-ECFDDF8A28B2}" dt="2025-11-24T10:07:35.240" v="0" actId="1076"/>
      <pc:docMkLst>
        <pc:docMk/>
      </pc:docMkLst>
      <pc:sldChg chg="modSp mod">
        <pc:chgData name="Fiona Tye" userId="1893fcf67ba7c72c" providerId="LiveId" clId="{7E8A5225-10F2-432E-98E0-ECFDDF8A28B2}" dt="2025-11-24T10:07:35.240" v="0" actId="1076"/>
        <pc:sldMkLst>
          <pc:docMk/>
          <pc:sldMk cId="2315612308" sldId="1964"/>
        </pc:sldMkLst>
        <pc:picChg chg="mod">
          <ac:chgData name="Fiona Tye" userId="1893fcf67ba7c72c" providerId="LiveId" clId="{7E8A5225-10F2-432E-98E0-ECFDDF8A28B2}" dt="2025-11-24T10:07:35.240" v="0" actId="1076"/>
          <ac:picMkLst>
            <pc:docMk/>
            <pc:sldMk cId="2315612308" sldId="1964"/>
            <ac:picMk id="7" creationId="{553F31C6-BA44-7610-344D-ECBBEACB1D6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323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B953C-5448-EF2A-14E8-5C1D4E33F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4F29BD-019C-1CF0-78D4-E08130F68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7A2B87-8274-A83F-B083-40706D5A8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lvl="0"/>
            <a:endParaRPr lang="en-AU" i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320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8EB80-3EE0-5F5F-EDD9-C7AD243A0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E7246E-AC29-99FF-CCBD-9B45963E60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8ED190-BA3E-7F45-30FA-1DB7B4320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lvl="0"/>
            <a:endParaRPr lang="en-AU" b="0" kern="1200">
              <a:solidFill>
                <a:schemeClr val="tx1"/>
              </a:solidFill>
              <a:effectLst/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8601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0DE68-040D-D922-B297-63DF56629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235D6B-B614-D6DE-E9D1-401E4E334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0205D-19C9-9ECD-3314-A6050571B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lvl="0"/>
            <a:endParaRPr lang="en-AU" sz="1200" kern="1200">
              <a:solidFill>
                <a:schemeClr val="tx1"/>
              </a:solidFill>
              <a:effectLst/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528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8612D-BFDD-E651-BE8D-A5CD11C5F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DB65B0-75DE-FD13-8517-1050BD77D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43CA2-0485-54FC-C43C-16BF21B74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b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388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958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709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228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8847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568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758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486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6504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655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388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75E62-9A1F-2328-4CC9-73B7ECFEF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5A7B70-0079-18A9-53D0-61B4B3D5FB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89624D-BE0F-BF85-5791-D6E115D4F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31617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A7BB1-9FBA-E80F-E8A2-EE363BA72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3A9027-9385-2B9F-FE2C-02D1A43B8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61959F-BE50-E323-EF83-410FDB265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2961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1EAE0-1247-4B27-9E76-F13CF5549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A2EDC8-FCB4-3600-720B-5451CC9506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26B03C-75C6-F7BA-9406-369E5BC3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7482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DA592-F8D5-C2D6-4A84-15666E07E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7BD47F-AC60-5145-D5A8-D90EBB950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033212-030F-F7D7-CB6B-797C262DC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5183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3960F-EAB6-91F2-9B58-41B83B10B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D13050-C816-DD14-A6AA-6BECA53DB0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B4ABF5-2FBA-1EAD-CD44-18616CB55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59291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32CAC-B470-519C-137C-B9019E13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02193-A458-E4B3-1EE4-0BEA38D4F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30BCFE-7A07-A8E4-9535-DABA7BCAB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1378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A6795-0AA4-80B2-9D24-EE05719C1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E427F8-C2D1-902E-A6F0-69C361A25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1134C8-6E98-ED0C-BCD7-A19F9048B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638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800" b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89691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CFDE6-537F-DB96-0F9B-5B4E72069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425656-8666-6DA1-4C4D-00491AFAF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B244BE-D73C-6551-3A4B-B1B2CCB89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3600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4646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i="1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1407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b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988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2911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079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i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5217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9746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80B7B-0C25-6B64-147F-BD4CB82DD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8E2C96-AF3D-960D-D763-4E5A248D5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8AB03-0CFC-F2D6-4941-2D1341824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9007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4965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011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i="0" u="none">
              <a:solidFill>
                <a:srgbClr val="000000"/>
              </a:solidFill>
              <a:effectLst/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5810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9525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i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5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b="0">
              <a:solidFill>
                <a:srgbClr val="000000"/>
              </a:solidFill>
              <a:effectLst/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7363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914C6-D5B1-4E97-83BB-F3A0564E0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5787E3-E639-1DF3-F8D7-82DFF6C70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0896A0-EF03-D4B7-D89A-5EAD1CDD6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sz="1800">
              <a:solidFill>
                <a:srgbClr val="000000"/>
              </a:solidFill>
              <a:effectLst/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624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D1BB7-B7D9-43BB-F86E-4B18AFA1B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591641-3242-9D3B-6D75-BAF91987E5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3CFF47-450F-16E7-86CB-AFDED1F89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i="0">
              <a:solidFill>
                <a:srgbClr val="000000"/>
              </a:solidFill>
              <a:effectLst/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410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9E7FC-CA12-225F-CD46-8D3EA84AC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4FAA10-72D7-FF60-49EB-C9DF484F3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52ED39-C127-9D75-0B53-6193251E6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lvl="0"/>
            <a:endParaRPr lang="en-AU" b="0" kern="1200">
              <a:solidFill>
                <a:schemeClr val="tx1"/>
              </a:solidFill>
              <a:effectLst/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192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b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61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12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slideMaster" Target="../slideMasters/slideMaster1.xml"/><Relationship Id="rId4" Type="http://schemas.openxmlformats.org/officeDocument/2006/relationships/video" Target="../media/media2.mp4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ite: L3 and L7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C0AF7A8-9136-925D-1611-6A0A5AEDF269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pic>
        <p:nvPicPr>
          <p:cNvPr id="3" name="Picture 2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A68CADD9-C2B1-9EB2-9B13-548A7CFEB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DE29EE-19E0-9748-94E1-209D6C9039D6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i="0">
                <a:solidFill>
                  <a:schemeClr val="tx1"/>
                </a:solidFill>
                <a:latin typeface="+mn-lt"/>
              </a:rPr>
              <a:t>Responding to other artists’ work helps us learn and become better artists ourselves.</a:t>
            </a:r>
          </a:p>
        </p:txBody>
      </p:sp>
    </p:spTree>
    <p:extLst>
      <p:ext uri="{BB962C8B-B14F-4D97-AF65-F5344CB8AC3E}">
        <p14:creationId xmlns:p14="http://schemas.microsoft.com/office/powerpoint/2010/main" val="186988830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wo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-11723"/>
            <a:ext cx="9144000" cy="69170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96E3CE-0AEE-4C11-A16A-28B532E7A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513" y="5692775"/>
            <a:ext cx="8043862" cy="4794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Include Artwork Title, Artist’s name, and Date Created here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8394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Drawing Vocabulary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67554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44923884"/>
              </p:ext>
            </p:extLst>
          </p:nvPr>
        </p:nvGraphicFramePr>
        <p:xfrm>
          <a:off x="452438" y="1271588"/>
          <a:ext cx="8239123" cy="504514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58746"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Word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293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  <a:tr h="2293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AU" sz="1800" b="0" i="0" u="none" strike="noStrike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51273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628" y="1669600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CDD37EF-952B-E15B-78C1-976DFC6B51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628" y="4011347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9CDB251-895A-1D5D-47BC-F26E93C57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2061" y="4011347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2061" y="1667266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30397" y="1667266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B8955513-1CF5-9D02-202F-B0453C04CE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30397" y="4022233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350565236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4D451C-F663-DDF3-3C6E-7F87E68345B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17688544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14F1F-DE30-96DE-3D4E-5FA4801B2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10899F9-5B25-E267-A3BF-5777CF7F6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9993C5-B31C-78D9-3E74-AB6F75369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913B6BD-2AB9-D93C-6E45-E1E62A1FD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BB7C4C08-345D-13C0-8DA8-FDF46F6829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D910FB6E-F547-2B58-9301-F10471C2BC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70EF396D-F9A5-FDA2-3FA9-70ADD6295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13576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341BEE-8821-9D12-1B86-4E62669B0A10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A758519-109D-0C7D-085A-093A3130C6D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66951681"/>
              </p:ext>
            </p:extLst>
          </p:nvPr>
        </p:nvGraphicFramePr>
        <p:xfrm>
          <a:off x="465140" y="1397000"/>
          <a:ext cx="432757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994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07583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A291D4C-350F-096B-25F2-ECB668C42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68FEEFC-245D-24C1-5AB8-5AFE624BA9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6733E6F-4919-CF79-F570-6A9CC2DF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4129F6F5-E982-F7EB-CC55-C64B547BF0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1527171F-3433-11BD-9659-E296C911EF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9D0D68B-55EA-A520-5D3B-81A024F191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2550045-11ED-247C-FF66-B9D096AA6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74404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4653E38-07BD-DF6A-D117-A85E06DE94C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54607132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DE795AF-A60C-CD38-93DF-614C4DA33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D0C43F2-8F8D-5F3E-B8F1-46FBA7A05E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9245D08-AEC5-CC34-BCB6-0777765B90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55E4A95E-61C3-4A5D-B010-2D5A7F47E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458F7712-C062-D06A-BF28-6E94AA88F2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4485377A-E44A-0E4A-A54D-D1F92C2B5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63FC8407-2489-A71F-3CD2-D1DD75AC2E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64652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1951D0-1081-C15A-A66E-25B644B23EB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51930964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4785CDA-CDC5-8F8F-B248-CE910B46BA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5E83BDB-1C38-6740-012F-F3697F965E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4A386B4-16EB-24FC-7C7F-E53D94749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5AEE026-3D5B-0A45-EFDF-5025DCA623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3DAD5B4-AB4D-08A9-6C53-DEB46443B6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3AFE11C-C182-2A3A-0F3A-DA72E2CB1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65202FEA-F248-1EED-7501-2367F273AB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5DC3BA6-63C8-183F-25E7-5C6EA6740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1F31737F-BF31-812E-B0AA-C747F7CB8E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79262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 Do: Discover Toge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2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 Together</a:t>
            </a:r>
          </a:p>
        </p:txBody>
      </p:sp>
      <p:pic>
        <p:nvPicPr>
          <p:cNvPr id="6" name="Picture 5" descr="A person and two girls looking at a tablet&#10;&#10;Description automatically generated">
            <a:extLst>
              <a:ext uri="{FF2B5EF4-FFF2-40B4-BE49-F238E27FC236}">
                <a16:creationId xmlns:a16="http://schemas.microsoft.com/office/drawing/2014/main" id="{DD871EB5-F0D1-7661-4006-4224EC26AC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228" y="1299171"/>
            <a:ext cx="6355668" cy="508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5196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: Share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0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Ideas</a:t>
            </a:r>
          </a:p>
        </p:txBody>
      </p:sp>
      <p:pic>
        <p:nvPicPr>
          <p:cNvPr id="4" name="Picture 3" descr="A group of kids looking at pictures on a table&#10;&#10;Description automatically generated">
            <a:extLst>
              <a:ext uri="{FF2B5EF4-FFF2-40B4-BE49-F238E27FC236}">
                <a16:creationId xmlns:a16="http://schemas.microsoft.com/office/drawing/2014/main" id="{9E28EFF3-526A-1FD2-26EE-723FD8F61D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309" y="2087300"/>
            <a:ext cx="6153249" cy="417428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915179F-0523-FC63-CDDE-F9A8BC9BDE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83437757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CB42A8-A181-062C-0537-D4F37868496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4076906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CD506-ADDD-4BEF-DADE-791DB6AEFC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9270774-DAF3-0448-D797-CB5B2DE04C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18BA13D-7A5C-659A-DD52-846EE83847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1BF9099-B36D-088F-B37D-01844551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8FE9A43-E00B-0D43-647C-6177A765B7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5F6588F-7DBA-40D7-9924-602D5982D7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3723740-2CC5-33E4-775A-A3F44E72F0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BFBB6D-9414-E8D9-848D-2C3E97CF06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501755A-D265-8958-5A28-8C09E057C8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59506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60008-6D3C-523D-741B-7659FB395F9A}"/>
              </a:ext>
            </a:extLst>
          </p:cNvPr>
          <p:cNvSpPr txBox="1"/>
          <p:nvPr userDrawn="1"/>
        </p:nvSpPr>
        <p:spPr>
          <a:xfrm>
            <a:off x="441122" y="414532"/>
            <a:ext cx="918213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B59D5A74-8C41-1293-47E1-B9CDA6BB74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0E6DE-DA7D-9A05-7F8F-D97A68F2B9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66127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56039771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BF530BA-5C13-3729-2F81-102CC9D00C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5DB2B0B-5711-9034-63C8-061151F6291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from last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09495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4" y="408990"/>
            <a:ext cx="915065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69CC26-A02C-8C8E-A794-680349CB5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444501" y="1276876"/>
            <a:ext cx="8231188" cy="4953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video here.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AE79840-E80E-10EE-02B9-8A094AEA97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3519" y="366127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Video Title</a:t>
            </a:r>
          </a:p>
        </p:txBody>
      </p:sp>
    </p:spTree>
    <p:extLst>
      <p:ext uri="{BB962C8B-B14F-4D97-AF65-F5344CB8AC3E}">
        <p14:creationId xmlns:p14="http://schemas.microsoft.com/office/powerpoint/2010/main" val="186812002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AD533E-B21C-5640-D882-C71A52E8788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9672380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59BA03A-1D1A-0351-5D2C-A3D4F420A4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394D8-16B7-C2A7-97E2-3EFC44FA5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75BBE54-1EB7-5F3C-84FB-5096074933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A9AF137-C42D-A576-7294-A4717AB142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987761-985B-25F5-06B0-D8040D39EB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E13D92A-827C-57BA-D980-4B0A3354F3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CF7103F3-8656-1B30-6A0B-2B20B781D0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47F69BC-FD9D-3395-F43C-439B634223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7B74EA-1979-AFD7-15F5-93F5C17DF5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79268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CF081C-8A30-9FB5-E98A-DD688B6F94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Steps</a:t>
            </a:r>
          </a:p>
        </p:txBody>
      </p:sp>
    </p:spTree>
    <p:extLst>
      <p:ext uri="{BB962C8B-B14F-4D97-AF65-F5344CB8AC3E}">
        <p14:creationId xmlns:p14="http://schemas.microsoft.com/office/powerpoint/2010/main" val="204586515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325712" y="363571"/>
            <a:ext cx="83658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of Fingers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BB2C24-4916-1453-8414-A00B2A6E59EF}"/>
              </a:ext>
            </a:extLst>
          </p:cNvPr>
          <p:cNvGrpSpPr/>
          <p:nvPr userDrawn="1"/>
        </p:nvGrpSpPr>
        <p:grpSpPr>
          <a:xfrm>
            <a:off x="441325" y="2580782"/>
            <a:ext cx="8239125" cy="3567575"/>
            <a:chOff x="452437" y="2535314"/>
            <a:chExt cx="8239125" cy="3567575"/>
          </a:xfrm>
        </p:grpSpPr>
        <p:pic>
          <p:nvPicPr>
            <p:cNvPr id="8" name="Picture 7" descr="A group of white paper on a string&#10;&#10;Description automatically generated">
              <a:extLst>
                <a:ext uri="{FF2B5EF4-FFF2-40B4-BE49-F238E27FC236}">
                  <a16:creationId xmlns:a16="http://schemas.microsoft.com/office/drawing/2014/main" id="{B0932F50-2DC2-D21A-9768-0298A8C9D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437" y="2778455"/>
              <a:ext cx="8239125" cy="3324434"/>
            </a:xfrm>
            <a:prstGeom prst="rect">
              <a:avLst/>
            </a:prstGeom>
          </p:spPr>
        </p:pic>
        <p:pic>
          <p:nvPicPr>
            <p:cNvPr id="12" name="Picture 11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677D45AA-83FC-FB70-7F27-D0F437EDA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421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6" name="Picture 15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185A7DB9-4F43-5F30-E019-52C952371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5994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7" name="Picture 16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821D6172-7ADC-11C5-BF85-DA4EE073F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2848" y="2535314"/>
              <a:ext cx="1052057" cy="1050038"/>
            </a:xfrm>
            <a:prstGeom prst="flowChartConnector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053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penden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8029"/>
            <a:ext cx="166747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67B9D7F8-CC41-0D0C-BD66-9D8AB9C89A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E2A75B-6F59-E74B-26D5-E720415578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39771" y="366737"/>
            <a:ext cx="5680913" cy="67627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same title from I Do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46095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Vocabulary Process Jou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F0857-3FBC-B0C3-9EFE-5DF6181D7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38" y="1230313"/>
            <a:ext cx="8213724" cy="520349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8029"/>
            <a:ext cx="769770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2852E-0770-B4BD-A437-C28044C30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828800"/>
            <a:ext cx="6977062" cy="330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Insert Word: and definition</a:t>
            </a:r>
          </a:p>
        </p:txBody>
      </p:sp>
    </p:spTree>
    <p:extLst>
      <p:ext uri="{BB962C8B-B14F-4D97-AF65-F5344CB8AC3E}">
        <p14:creationId xmlns:p14="http://schemas.microsoft.com/office/powerpoint/2010/main" val="353341088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325712" y="363571"/>
            <a:ext cx="83531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5229451-D104-D991-ADB4-8535F3F070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57129192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63571"/>
            <a:ext cx="7706664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BD4ECAD-7CBE-ADF9-A3F2-5BFD18B683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47265504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725A4-2CE5-83F5-FE7F-E2DA4707E022}"/>
              </a:ext>
            </a:extLst>
          </p:cNvPr>
          <p:cNvSpPr txBox="1"/>
          <p:nvPr userDrawn="1"/>
        </p:nvSpPr>
        <p:spPr>
          <a:xfrm>
            <a:off x="372284" y="1140655"/>
            <a:ext cx="8306577" cy="76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your sticker next to the area you are most proud of from today. Write the date on the sticker.</a:t>
            </a:r>
            <a:endParaRPr lang="en-GB" i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EAEBC6-AF90-D291-A9BE-9E838626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713" y="2168507"/>
            <a:ext cx="6551718" cy="40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9617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63571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</p:spTree>
    <p:extLst>
      <p:ext uri="{BB962C8B-B14F-4D97-AF65-F5344CB8AC3E}">
        <p14:creationId xmlns:p14="http://schemas.microsoft.com/office/powerpoint/2010/main" val="158079892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4A419B-9C34-AF1D-A717-48EB553DEB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variation of exemplar from last lesson (close up, different angle, etc)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28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66917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Connect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D06726-20A0-7F67-E0E5-0DEAB878937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618876" y="2388636"/>
            <a:ext cx="5906247" cy="37640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from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2636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utterstock_1218626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EC62DA01-09A0-C37F-5AA1-D502295556B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2438" y="5844911"/>
            <a:ext cx="372158" cy="372158"/>
          </a:xfrm>
          <a:prstGeom prst="rect">
            <a:avLst/>
          </a:prstGeom>
        </p:spPr>
      </p:pic>
      <p:pic>
        <p:nvPicPr>
          <p:cNvPr id="3" name="shutterstock_1104400065">
            <a:hlinkClick r:id="" action="ppaction://media"/>
            <a:extLst>
              <a:ext uri="{FF2B5EF4-FFF2-40B4-BE49-F238E27FC236}">
                <a16:creationId xmlns:a16="http://schemas.microsoft.com/office/drawing/2014/main" id="{CC1C6333-BF4E-C028-471D-4F8AD56B4EFF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307" y="2185091"/>
            <a:ext cx="7330905" cy="412363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66917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Connect</a:t>
            </a:r>
          </a:p>
        </p:txBody>
      </p:sp>
    </p:spTree>
    <p:extLst>
      <p:ext uri="{BB962C8B-B14F-4D97-AF65-F5344CB8AC3E}">
        <p14:creationId xmlns:p14="http://schemas.microsoft.com/office/powerpoint/2010/main" val="13971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66917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Connect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29D107-D389-10A4-D29F-50587E909E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74334" y="2185091"/>
            <a:ext cx="6195332" cy="40525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8071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66917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Time for an Art Walk!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BE1BFDA-4FAD-AB58-F2FD-E61FBCEE0E9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2675" y="1168285"/>
            <a:ext cx="7628570" cy="50184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Choose image from the image bank slide that follows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77275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38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 Do: Simila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62012"/>
            <a:ext cx="107854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6B6D131-BA7B-7460-1D67-389BFB2B1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9533"/>
            <a:ext cx="727018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endParaRPr lang="en-A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466744274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63571"/>
            <a:ext cx="16010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4743615-4807-26E9-DFCD-A5DC7D5AF2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26770" y="411092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271353110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772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B410A73-07BF-AC5F-DE1C-D07B7FC42D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02970" y="388924"/>
            <a:ext cx="66758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5843932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876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Concept development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94BB553-69BE-DB49-A908-C0FB82D8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  <p:pic>
        <p:nvPicPr>
          <p:cNvPr id="9" name="Picture 8" descr="GGSA_document across (2).jpg">
            <a:extLst>
              <a:ext uri="{FF2B5EF4-FFF2-40B4-BE49-F238E27FC236}">
                <a16:creationId xmlns:a16="http://schemas.microsoft.com/office/drawing/2014/main" id="{AB197CE2-555F-4ECA-B8D7-AB0F53A29E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297E1-9C59-177B-7D5C-764996A89E5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10593" y="2630414"/>
            <a:ext cx="4722813" cy="3205163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25082970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297E1-9C59-177B-7D5C-764996A89E5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938053" y="2307771"/>
            <a:ext cx="5267893" cy="3622306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CF081C-8A30-9FB5-E98A-DD688B6F94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72402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Steps</a:t>
            </a:r>
          </a:p>
        </p:txBody>
      </p:sp>
    </p:spTree>
    <p:extLst>
      <p:ext uri="{BB962C8B-B14F-4D97-AF65-F5344CB8AC3E}">
        <p14:creationId xmlns:p14="http://schemas.microsoft.com/office/powerpoint/2010/main" val="17631929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1688E9-185C-4428-9DAA-0B3A49BCCA6C}"/>
              </a:ext>
            </a:extLst>
          </p:cNvPr>
          <p:cNvGrpSpPr/>
          <p:nvPr userDrawn="1"/>
        </p:nvGrpSpPr>
        <p:grpSpPr>
          <a:xfrm>
            <a:off x="452437" y="2535314"/>
            <a:ext cx="8239125" cy="3567575"/>
            <a:chOff x="452437" y="2535314"/>
            <a:chExt cx="8239125" cy="3567575"/>
          </a:xfrm>
        </p:grpSpPr>
        <p:pic>
          <p:nvPicPr>
            <p:cNvPr id="10" name="Picture 9" descr="A group of white paper on a string&#10;&#10;Description automatically generated">
              <a:extLst>
                <a:ext uri="{FF2B5EF4-FFF2-40B4-BE49-F238E27FC236}">
                  <a16:creationId xmlns:a16="http://schemas.microsoft.com/office/drawing/2014/main" id="{35E4191E-1D4E-769F-CB9F-0E89049E4E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437" y="2778455"/>
              <a:ext cx="8239125" cy="3324434"/>
            </a:xfrm>
            <a:prstGeom prst="rect">
              <a:avLst/>
            </a:prstGeom>
          </p:spPr>
        </p:pic>
        <p:pic>
          <p:nvPicPr>
            <p:cNvPr id="15" name="Picture 14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A82255BB-490D-E7A8-3443-71ADF1241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421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6" name="Picture 15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3F04B4DE-B62A-209B-BFFA-016FD7D8F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5994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7" name="Picture 16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55E565F5-CB90-6818-93C9-A52699F544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2848" y="2535314"/>
              <a:ext cx="1052057" cy="1050038"/>
            </a:xfrm>
            <a:prstGeom prst="flowChartConnector">
              <a:avLst/>
            </a:prstGeom>
          </p:spPr>
        </p:pic>
      </p:grpSp>
      <p:pic>
        <p:nvPicPr>
          <p:cNvPr id="18" name="Picture 17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DCD782CF-11D1-46DB-6B40-A9C15C3075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69" y="2273539"/>
            <a:ext cx="8329948" cy="407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73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65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41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6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65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6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CE3552DF-8C74-F20B-B696-5D0AB4CEF8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B1A7C786-0CC8-C912-5197-343074DEB2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80D185D-19E9-AA73-FCA0-07C4158AB2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DD342A3-594C-2FA0-CF4F-6EAB96293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532807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F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FBA06F79-0B7F-C606-A034-838D3E2A6D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06A275DA-1EBD-214D-4F87-0173EB3408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BB62592-1157-DB8F-416C-BF34DC787E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821052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40F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1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D154BAB-B9A2-8B1A-D975-F53F7A49B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F7C4FD8-A005-532E-A64A-E0D6295B9D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B1C5381C-84F5-9980-32C0-0EB801FE5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91ABDEF-9BF9-FBA8-2923-921238A0EC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5588872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2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10E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2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61B54EC2-34C4-C2AB-E88E-F0C91C4490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328E7D20-F0FF-2CF8-B3C4-97B19FD5CD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3A5AC7A5-3047-3691-BC6F-F838B020E4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0F635CE-937D-471C-396B-3BC4D7BB28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29858650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3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DB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3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908A8589-F0CB-DC4D-9563-CCBBAB1670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1A9943C9-B190-2373-098D-12AF062183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97B23D9-4536-2FE2-56F6-E2CBB866C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1732349-54A6-78A5-998B-5608C7A286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109852852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Y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E0A1DB25-FCD5-C534-447C-6F6BACA066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C918DE3-2AEF-8773-B329-5DEC3A472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1BC9B1E1-4838-44F5-516C-8BF0AA1B9A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58B0F82-D1E2-6F37-528E-B2B83C255F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0108908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5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5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A592D755-8339-7666-CE83-9D23195C4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71DA3048-72C6-D476-4A7D-78BAF4D435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CF93F97F-CC02-F0D1-602F-688D8AB332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461272F-6BEE-AE55-F80E-C29116F7C7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7491003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75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92FE4CDF-ADC9-5623-2AF5-A9E6C16CE1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144794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title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1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E63152BD-B709-6407-7626-4B01733F59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4498029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#</a:t>
            </a:r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8BD87E1-89C7-BABC-6854-E53AC2D6EE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30462" y="5169800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87457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63571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70DB6D-87A3-00F4-9928-A53C98A862F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645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 L3 and L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2AFBC95-F9F4-D597-A159-5EC217AAA7DC}"/>
              </a:ext>
            </a:extLst>
          </p:cNvPr>
          <p:cNvSpPr txBox="1"/>
          <p:nvPr userDrawn="1"/>
        </p:nvSpPr>
        <p:spPr>
          <a:xfrm>
            <a:off x="325712" y="363571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ED4E-D42D-7532-AD48-4553617BD6B5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0" i="0" u="none" strike="noStrike">
                <a:solidFill>
                  <a:srgbClr val="181818"/>
                </a:solidFill>
                <a:effectLst/>
                <a:latin typeface="Calibri" panose="020F0502020204030204" pitchFamily="34" charset="0"/>
              </a:rPr>
              <a:t>In this lesson, we will learn how to identify ideas and practices found in an artwork. 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/>
          </a:p>
        </p:txBody>
      </p:sp>
      <p:pic>
        <p:nvPicPr>
          <p:cNvPr id="2" name="Picture 1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6374C83E-A342-1B92-0147-D362610948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7970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14628" y="362012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039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63571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7C223-6BBC-647E-8DFD-F2462A676717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C1DCC-68AF-4154-490F-4FF6AE6206B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34913" y="1539875"/>
            <a:ext cx="7074174" cy="443547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439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ltural Represe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CA33F8-120A-B775-CAA4-E6EAA6C1144C}"/>
              </a:ext>
            </a:extLst>
          </p:cNvPr>
          <p:cNvSpPr txBox="1">
            <a:spLocks/>
          </p:cNvSpPr>
          <p:nvPr userDrawn="1"/>
        </p:nvSpPr>
        <p:spPr>
          <a:xfrm>
            <a:off x="520700" y="2920530"/>
            <a:ext cx="8102600" cy="1016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eaLnBrk="1" hangingPunct="1">
              <a:spcBef>
                <a:spcPct val="20000"/>
              </a:spcBef>
              <a:buFont typeface="Arial" panose="020B0604020202020204" pitchFamily="34" charset="0"/>
              <a:buNone/>
              <a:defRPr b="1">
                <a:latin typeface="Calibri"/>
                <a:cs typeface="Calibri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bg2"/>
                </a:solidFill>
                <a:latin typeface="Calibri"/>
                <a:cs typeface="Calibri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1200">
                <a:solidFill>
                  <a:schemeClr val="bg2"/>
                </a:solidFill>
                <a:latin typeface="Calibri"/>
                <a:cs typeface="Calibri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1000">
                <a:solidFill>
                  <a:schemeClr val="bg2"/>
                </a:solidFill>
                <a:latin typeface="Calibri"/>
                <a:cs typeface="Calibri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1000">
                <a:solidFill>
                  <a:schemeClr val="bg2"/>
                </a:solidFill>
                <a:latin typeface="Calibri"/>
                <a:cs typeface="Calibri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AU" sz="5200" i="0"/>
              <a:t>Art Look</a:t>
            </a:r>
          </a:p>
        </p:txBody>
      </p:sp>
    </p:spTree>
    <p:extLst>
      <p:ext uri="{BB962C8B-B14F-4D97-AF65-F5344CB8AC3E}">
        <p14:creationId xmlns:p14="http://schemas.microsoft.com/office/powerpoint/2010/main" val="544671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D38D7C-6E2E-C3EB-DABE-21BB2137DD7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7D227-624D-6FFA-750F-A0831FE06A1C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1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125BAC-A0DD-B42C-055F-31B8FA5C6347}"/>
              </a:ext>
            </a:extLst>
          </p:cNvPr>
          <p:cNvSpPr/>
          <p:nvPr userDrawn="1"/>
        </p:nvSpPr>
        <p:spPr>
          <a:xfrm>
            <a:off x="0" y="-4960"/>
            <a:ext cx="215900" cy="6862960"/>
          </a:xfrm>
          <a:prstGeom prst="rect">
            <a:avLst/>
          </a:prstGeom>
          <a:solidFill>
            <a:srgbClr val="065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7" r:id="rId1"/>
    <p:sldLayoutId id="2147486247" r:id="rId2"/>
    <p:sldLayoutId id="2147486216" r:id="rId3"/>
    <p:sldLayoutId id="2147486217" r:id="rId4"/>
    <p:sldLayoutId id="2147486218" r:id="rId5"/>
    <p:sldLayoutId id="2147486309" r:id="rId6"/>
    <p:sldLayoutId id="2147486219" r:id="rId7"/>
    <p:sldLayoutId id="2147486220" r:id="rId8"/>
    <p:sldLayoutId id="2147486311" r:id="rId9"/>
    <p:sldLayoutId id="2147486312" r:id="rId10"/>
    <p:sldLayoutId id="2147486250" r:id="rId11"/>
    <p:sldLayoutId id="2147486253" r:id="rId12"/>
    <p:sldLayoutId id="2147486254" r:id="rId13"/>
    <p:sldLayoutId id="2147486255" r:id="rId14"/>
    <p:sldLayoutId id="2147486256" r:id="rId15"/>
    <p:sldLayoutId id="2147486318" r:id="rId16"/>
    <p:sldLayoutId id="2147486319" r:id="rId17"/>
    <p:sldLayoutId id="2147486257" r:id="rId18"/>
    <p:sldLayoutId id="2147486313" r:id="rId19"/>
    <p:sldLayoutId id="2147486314" r:id="rId20"/>
    <p:sldLayoutId id="2147486258" r:id="rId21"/>
    <p:sldLayoutId id="2147486260" r:id="rId22"/>
    <p:sldLayoutId id="2147486263" r:id="rId23"/>
    <p:sldLayoutId id="2147486264" r:id="rId24"/>
    <p:sldLayoutId id="2147486265" r:id="rId25"/>
    <p:sldLayoutId id="2147486316" r:id="rId26"/>
    <p:sldLayoutId id="2147486266" r:id="rId27"/>
    <p:sldLayoutId id="2147486315" r:id="rId28"/>
    <p:sldLayoutId id="2147486286" r:id="rId29"/>
    <p:sldLayoutId id="2147486272" r:id="rId30"/>
    <p:sldLayoutId id="2147486273" r:id="rId31"/>
    <p:sldLayoutId id="2147486275" r:id="rId32"/>
    <p:sldLayoutId id="2147486274" r:id="rId33"/>
    <p:sldLayoutId id="2147486285" r:id="rId34"/>
    <p:sldLayoutId id="2147486276" r:id="rId35"/>
    <p:sldLayoutId id="2147486277" r:id="rId36"/>
    <p:sldLayoutId id="2147486278" r:id="rId37"/>
    <p:sldLayoutId id="2147486337" r:id="rId38"/>
    <p:sldLayoutId id="2147486338" r:id="rId39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FDC29-E483-80D3-1455-2694CEF9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DE4DF-8D32-BF58-77EF-7A2D6E07F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AF44F-ECBC-B689-893E-0EE9F5BBE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F58A-372E-C348-BEF0-8C9D8D9B430D}" type="datetimeFigureOut">
              <a:rPr lang="en-AU" smtClean="0"/>
              <a:t>24/11/2025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A6E3-E8EC-F25E-0CDE-E46B3FDDE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B24F0-9833-142B-B7FD-9B1973330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8120E-993B-9D4C-B77E-DEE2938C6D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2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36" r:id="rId1"/>
    <p:sldLayoutId id="2147486334" r:id="rId2"/>
    <p:sldLayoutId id="2147486328" r:id="rId3"/>
    <p:sldLayoutId id="2147486329" r:id="rId4"/>
    <p:sldLayoutId id="2147486330" r:id="rId5"/>
    <p:sldLayoutId id="2147486331" r:id="rId6"/>
    <p:sldLayoutId id="2147486332" r:id="rId7"/>
    <p:sldLayoutId id="2147486333" r:id="rId8"/>
    <p:sldLayoutId id="2147486320" r:id="rId9"/>
    <p:sldLayoutId id="214748633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9.jpeg"/><Relationship Id="rId4" Type="http://schemas.openxmlformats.org/officeDocument/2006/relationships/image" Target="../media/image4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0.jpeg"/><Relationship Id="rId4" Type="http://schemas.openxmlformats.org/officeDocument/2006/relationships/image" Target="../media/image4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1.jpeg"/><Relationship Id="rId4" Type="http://schemas.openxmlformats.org/officeDocument/2006/relationships/image" Target="../media/image4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2.jpeg"/><Relationship Id="rId4" Type="http://schemas.openxmlformats.org/officeDocument/2006/relationships/image" Target="../media/image4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3.jpeg"/><Relationship Id="rId4" Type="http://schemas.openxmlformats.org/officeDocument/2006/relationships/image" Target="../media/image4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4.jpeg"/><Relationship Id="rId4" Type="http://schemas.openxmlformats.org/officeDocument/2006/relationships/image" Target="../media/image4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5.jpeg"/><Relationship Id="rId4" Type="http://schemas.openxmlformats.org/officeDocument/2006/relationships/image" Target="../media/image4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6.jpeg"/><Relationship Id="rId4" Type="http://schemas.openxmlformats.org/officeDocument/2006/relationships/image" Target="../media/image4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7.jpeg"/><Relationship Id="rId4" Type="http://schemas.openxmlformats.org/officeDocument/2006/relationships/image" Target="../media/image4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8.jpeg"/><Relationship Id="rId4" Type="http://schemas.openxmlformats.org/officeDocument/2006/relationships/image" Target="../media/image4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9.jpeg"/><Relationship Id="rId4" Type="http://schemas.openxmlformats.org/officeDocument/2006/relationships/image" Target="../media/image4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0.jpeg"/><Relationship Id="rId4" Type="http://schemas.openxmlformats.org/officeDocument/2006/relationships/image" Target="../media/image4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1.jpeg"/><Relationship Id="rId4" Type="http://schemas.openxmlformats.org/officeDocument/2006/relationships/image" Target="../media/image4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1.jpeg"/><Relationship Id="rId4" Type="http://schemas.openxmlformats.org/officeDocument/2006/relationships/image" Target="../media/image4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4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79B2D-1898-6EE1-202E-AC44A1413A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Unit 1B Version 2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B8A1AA-6957-F3D9-C58B-082C2AC035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Lesson 1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73A82-39A7-CD60-ABCB-E2CA7C9B8E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Unit 1B</a:t>
            </a:r>
          </a:p>
          <a:p>
            <a:r>
              <a:rPr lang="en-US">
                <a:solidFill>
                  <a:schemeClr val="bg1"/>
                </a:solidFill>
              </a:rPr>
              <a:t>Art and Identity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44329B-DF39-B795-9FFE-72EE3269BB4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Colour</a:t>
            </a:r>
            <a:r>
              <a:rPr lang="en-US" dirty="0">
                <a:solidFill>
                  <a:schemeClr val="bg1"/>
                </a:solidFill>
              </a:rPr>
              <a:t> Mixing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7" name="Picture Placeholder 10" descr="A colorful circle with many colors&#10;&#10;Description automatically generated">
            <a:extLst>
              <a:ext uri="{FF2B5EF4-FFF2-40B4-BE49-F238E27FC236}">
                <a16:creationId xmlns:a16="http://schemas.microsoft.com/office/drawing/2014/main" id="{553F31C6-BA44-7610-344D-ECBBEACB1D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3" y="1609516"/>
            <a:ext cx="3367087" cy="4856163"/>
          </a:xfrm>
        </p:spPr>
      </p:pic>
    </p:spTree>
    <p:extLst>
      <p:ext uri="{BB962C8B-B14F-4D97-AF65-F5344CB8AC3E}">
        <p14:creationId xmlns:p14="http://schemas.microsoft.com/office/powerpoint/2010/main" val="2315612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A5B1F-AA77-16B3-EA59-8614B27DE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9BA8B-49BC-583A-DD79-50C44B89C68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Analogous Colours</a:t>
            </a:r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E32165-C0C2-ACF8-1E6C-13AC13482803}"/>
              </a:ext>
            </a:extLst>
          </p:cNvPr>
          <p:cNvSpPr txBox="1"/>
          <p:nvPr/>
        </p:nvSpPr>
        <p:spPr>
          <a:xfrm>
            <a:off x="1393370" y="1621971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EAC3B-2048-47EA-4C41-F0BCCE61451B}"/>
              </a:ext>
            </a:extLst>
          </p:cNvPr>
          <p:cNvSpPr txBox="1"/>
          <p:nvPr/>
        </p:nvSpPr>
        <p:spPr>
          <a:xfrm>
            <a:off x="849085" y="14913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2EA6C-5640-13CB-B8AD-DFE76F92E4F3}"/>
              </a:ext>
            </a:extLst>
          </p:cNvPr>
          <p:cNvSpPr txBox="1"/>
          <p:nvPr/>
        </p:nvSpPr>
        <p:spPr>
          <a:xfrm>
            <a:off x="587828" y="1284514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C4CDEA-AFF5-44CE-F649-06C7B80C3E79}"/>
              </a:ext>
            </a:extLst>
          </p:cNvPr>
          <p:cNvSpPr txBox="1"/>
          <p:nvPr/>
        </p:nvSpPr>
        <p:spPr>
          <a:xfrm>
            <a:off x="6466113" y="15675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DF0BD9-5236-E1A0-1324-5D716393D1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499" y="1332027"/>
            <a:ext cx="4953001" cy="497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69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05B25-36D2-C825-CD69-A4BB60C30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4CB03-71A5-C34C-69FF-A310C60C1AE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Complementary Colours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AC36C0-CE8B-6E19-BA1A-8313A0B250F6}"/>
              </a:ext>
            </a:extLst>
          </p:cNvPr>
          <p:cNvSpPr txBox="1"/>
          <p:nvPr/>
        </p:nvSpPr>
        <p:spPr>
          <a:xfrm>
            <a:off x="1393370" y="1621971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B1F445-8766-B5D1-36EA-4122F17DBA73}"/>
              </a:ext>
            </a:extLst>
          </p:cNvPr>
          <p:cNvSpPr txBox="1"/>
          <p:nvPr/>
        </p:nvSpPr>
        <p:spPr>
          <a:xfrm>
            <a:off x="849085" y="14913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043E8-AB83-4C4D-72E7-8F31C1DF0E40}"/>
              </a:ext>
            </a:extLst>
          </p:cNvPr>
          <p:cNvSpPr txBox="1"/>
          <p:nvPr/>
        </p:nvSpPr>
        <p:spPr>
          <a:xfrm>
            <a:off x="587828" y="1284514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8081E-369A-70A9-6D3C-207237991A53}"/>
              </a:ext>
            </a:extLst>
          </p:cNvPr>
          <p:cNvSpPr txBox="1"/>
          <p:nvPr/>
        </p:nvSpPr>
        <p:spPr>
          <a:xfrm>
            <a:off x="6466113" y="15675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19BCB5-71EF-E0AE-4A9E-42D0F57D77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499" y="1332027"/>
            <a:ext cx="4953001" cy="497669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588E879-9BF9-2EA2-B0D4-C052CBBA50A6}"/>
              </a:ext>
            </a:extLst>
          </p:cNvPr>
          <p:cNvGrpSpPr/>
          <p:nvPr/>
        </p:nvGrpSpPr>
        <p:grpSpPr>
          <a:xfrm>
            <a:off x="2400439" y="2381355"/>
            <a:ext cx="4358088" cy="2909704"/>
            <a:chOff x="2400439" y="2381355"/>
            <a:chExt cx="4358088" cy="290970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485C296-69B8-E332-384E-E9138F501056}"/>
                </a:ext>
              </a:extLst>
            </p:cNvPr>
            <p:cNvSpPr/>
            <p:nvPr/>
          </p:nvSpPr>
          <p:spPr>
            <a:xfrm rot="7393938">
              <a:off x="5809996" y="2375198"/>
              <a:ext cx="942373" cy="954688"/>
            </a:xfrm>
            <a:prstGeom prst="ellipse">
              <a:avLst/>
            </a:prstGeom>
            <a:noFill/>
            <a:ln w="120650">
              <a:solidFill>
                <a:srgbClr val="065E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F06B3DE-9D00-20DF-AB39-684B18FC1451}"/>
                </a:ext>
              </a:extLst>
            </p:cNvPr>
            <p:cNvSpPr/>
            <p:nvPr/>
          </p:nvSpPr>
          <p:spPr>
            <a:xfrm rot="16613392">
              <a:off x="2383952" y="4319885"/>
              <a:ext cx="987661" cy="954688"/>
            </a:xfrm>
            <a:prstGeom prst="ellipse">
              <a:avLst/>
            </a:prstGeom>
            <a:noFill/>
            <a:ln w="120650">
              <a:solidFill>
                <a:srgbClr val="065E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6751435-C04B-22C0-8141-E8534C4D6B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6674" y="3152274"/>
              <a:ext cx="2520673" cy="1445852"/>
            </a:xfrm>
            <a:prstGeom prst="line">
              <a:avLst/>
            </a:prstGeom>
            <a:ln w="76200">
              <a:solidFill>
                <a:srgbClr val="065E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5A7FB3-AEDC-F975-75C7-8EFB2275F6C0}"/>
              </a:ext>
            </a:extLst>
          </p:cNvPr>
          <p:cNvGrpSpPr/>
          <p:nvPr/>
        </p:nvGrpSpPr>
        <p:grpSpPr>
          <a:xfrm rot="3503743">
            <a:off x="2374852" y="2423402"/>
            <a:ext cx="4402648" cy="2817130"/>
            <a:chOff x="2355879" y="2381355"/>
            <a:chExt cx="4402648" cy="281713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50AF039-2241-FA7A-15DB-51B74BB7791D}"/>
                </a:ext>
              </a:extLst>
            </p:cNvPr>
            <p:cNvSpPr/>
            <p:nvPr/>
          </p:nvSpPr>
          <p:spPr>
            <a:xfrm rot="7393938">
              <a:off x="5809996" y="2375198"/>
              <a:ext cx="942373" cy="954688"/>
            </a:xfrm>
            <a:prstGeom prst="ellipse">
              <a:avLst/>
            </a:prstGeom>
            <a:noFill/>
            <a:ln w="120650">
              <a:solidFill>
                <a:srgbClr val="065E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D7417AB-ABAF-13AF-80A3-AE945B84D22E}"/>
                </a:ext>
              </a:extLst>
            </p:cNvPr>
            <p:cNvSpPr/>
            <p:nvPr/>
          </p:nvSpPr>
          <p:spPr>
            <a:xfrm rot="16613392">
              <a:off x="2339392" y="4227311"/>
              <a:ext cx="987661" cy="954688"/>
            </a:xfrm>
            <a:prstGeom prst="ellipse">
              <a:avLst/>
            </a:prstGeom>
            <a:noFill/>
            <a:ln w="120650">
              <a:solidFill>
                <a:srgbClr val="065E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E3B17C9-8E25-1187-1C4E-54EE3997AB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6674" y="3152274"/>
              <a:ext cx="2520673" cy="1445852"/>
            </a:xfrm>
            <a:prstGeom prst="line">
              <a:avLst/>
            </a:prstGeom>
            <a:ln w="76200">
              <a:solidFill>
                <a:srgbClr val="065E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7E1BE96-9B0F-636A-5456-AABF14A4CC80}"/>
              </a:ext>
            </a:extLst>
          </p:cNvPr>
          <p:cNvGrpSpPr/>
          <p:nvPr/>
        </p:nvGrpSpPr>
        <p:grpSpPr>
          <a:xfrm>
            <a:off x="4105411" y="1364285"/>
            <a:ext cx="954689" cy="4909521"/>
            <a:chOff x="4105411" y="1364285"/>
            <a:chExt cx="954689" cy="490952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FF276D4-469C-4522-41F5-01EF411D99FF}"/>
                </a:ext>
              </a:extLst>
            </p:cNvPr>
            <p:cNvSpPr/>
            <p:nvPr/>
          </p:nvSpPr>
          <p:spPr>
            <a:xfrm rot="7393938">
              <a:off x="4088924" y="5302632"/>
              <a:ext cx="987661" cy="954688"/>
            </a:xfrm>
            <a:prstGeom prst="ellipse">
              <a:avLst/>
            </a:prstGeom>
            <a:noFill/>
            <a:ln w="120650">
              <a:solidFill>
                <a:srgbClr val="065E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92CD29F-8B81-E912-0BBC-975CDF40EC8C}"/>
                </a:ext>
              </a:extLst>
            </p:cNvPr>
            <p:cNvSpPr/>
            <p:nvPr/>
          </p:nvSpPr>
          <p:spPr>
            <a:xfrm rot="16613392">
              <a:off x="4088925" y="1380772"/>
              <a:ext cx="987661" cy="954688"/>
            </a:xfrm>
            <a:prstGeom prst="ellipse">
              <a:avLst/>
            </a:prstGeom>
            <a:noFill/>
            <a:ln w="120650">
              <a:solidFill>
                <a:srgbClr val="065E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2C03160-FF40-DB80-1D9F-BC1091AD768E}"/>
                </a:ext>
              </a:extLst>
            </p:cNvPr>
            <p:cNvCxnSpPr>
              <a:cxnSpLocks/>
            </p:cNvCxnSpPr>
            <p:nvPr/>
          </p:nvCxnSpPr>
          <p:spPr>
            <a:xfrm>
              <a:off x="4558351" y="2348380"/>
              <a:ext cx="13649" cy="2951185"/>
            </a:xfrm>
            <a:prstGeom prst="line">
              <a:avLst/>
            </a:prstGeom>
            <a:ln w="76200">
              <a:solidFill>
                <a:srgbClr val="065E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753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92A82-6007-28E1-53BD-D22506F2A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A51A6-26DD-D386-47C9-A1ACD12BF0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Complementary Colours</a:t>
            </a:r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C57A41-C355-0798-31C8-15D307556690}"/>
              </a:ext>
            </a:extLst>
          </p:cNvPr>
          <p:cNvSpPr txBox="1"/>
          <p:nvPr/>
        </p:nvSpPr>
        <p:spPr>
          <a:xfrm>
            <a:off x="1393370" y="1621971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D1848-556F-44D4-1588-A20AA65185E1}"/>
              </a:ext>
            </a:extLst>
          </p:cNvPr>
          <p:cNvSpPr txBox="1"/>
          <p:nvPr/>
        </p:nvSpPr>
        <p:spPr>
          <a:xfrm>
            <a:off x="849085" y="14913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E12AA8-6ACA-19E8-D832-4FFBDD99F663}"/>
              </a:ext>
            </a:extLst>
          </p:cNvPr>
          <p:cNvSpPr txBox="1"/>
          <p:nvPr/>
        </p:nvSpPr>
        <p:spPr>
          <a:xfrm>
            <a:off x="587828" y="1284514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59A8C2-94BE-3AB3-1D98-574E244E8DCC}"/>
              </a:ext>
            </a:extLst>
          </p:cNvPr>
          <p:cNvSpPr txBox="1"/>
          <p:nvPr/>
        </p:nvSpPr>
        <p:spPr>
          <a:xfrm>
            <a:off x="6466113" y="15675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1C78B0-4823-18A6-476B-15E1D7AF32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499" y="1332027"/>
            <a:ext cx="4953001" cy="497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02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31770-1D3A-C679-D055-AEAD6676E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15C262-419F-436E-D6D5-B722774B1D9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304925"/>
            <a:ext cx="8237538" cy="369332"/>
          </a:xfrm>
        </p:spPr>
        <p:txBody>
          <a:bodyPr/>
          <a:lstStyle/>
          <a:p>
            <a:r>
              <a:rPr lang="en-GB"/>
              <a:t>An example of complementary colours is:</a:t>
            </a:r>
            <a:endParaRPr lang="en-C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CC7FA4-CA0C-FFF7-7FFE-C376D2D0A46F}"/>
              </a:ext>
            </a:extLst>
          </p:cNvPr>
          <p:cNvSpPr txBox="1"/>
          <p:nvPr/>
        </p:nvSpPr>
        <p:spPr>
          <a:xfrm>
            <a:off x="4291781" y="76691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764CBB-57D2-B1B3-B4E6-A784BCE156B4}"/>
              </a:ext>
            </a:extLst>
          </p:cNvPr>
          <p:cNvSpPr txBox="1"/>
          <p:nvPr/>
        </p:nvSpPr>
        <p:spPr>
          <a:xfrm>
            <a:off x="3436374" y="56043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CA3FC1-83C4-7598-DA2C-9B1992400E14}"/>
              </a:ext>
            </a:extLst>
          </p:cNvPr>
          <p:cNvSpPr/>
          <p:nvPr/>
        </p:nvSpPr>
        <p:spPr>
          <a:xfrm>
            <a:off x="982639" y="4012442"/>
            <a:ext cx="832513" cy="80521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BC3FD9-98FD-7DF6-89E3-1CCAC7797ED1}"/>
              </a:ext>
            </a:extLst>
          </p:cNvPr>
          <p:cNvSpPr/>
          <p:nvPr/>
        </p:nvSpPr>
        <p:spPr>
          <a:xfrm>
            <a:off x="1703695" y="4712642"/>
            <a:ext cx="832513" cy="8052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B8A73B-EBF2-D4DD-040C-CACA47C575CB}"/>
              </a:ext>
            </a:extLst>
          </p:cNvPr>
          <p:cNvSpPr/>
          <p:nvPr/>
        </p:nvSpPr>
        <p:spPr>
          <a:xfrm>
            <a:off x="3850944" y="4117460"/>
            <a:ext cx="832513" cy="8052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EA0A96-8957-BBAD-7953-7F4AFE81AC3A}"/>
              </a:ext>
            </a:extLst>
          </p:cNvPr>
          <p:cNvSpPr/>
          <p:nvPr/>
        </p:nvSpPr>
        <p:spPr>
          <a:xfrm>
            <a:off x="4572000" y="4817660"/>
            <a:ext cx="832513" cy="8052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655DD5-C6B1-33F4-BDD9-B4BF01B6C324}"/>
              </a:ext>
            </a:extLst>
          </p:cNvPr>
          <p:cNvSpPr/>
          <p:nvPr/>
        </p:nvSpPr>
        <p:spPr>
          <a:xfrm>
            <a:off x="6607792" y="4002959"/>
            <a:ext cx="832513" cy="8052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E88096-7E54-AA5D-4BBA-ADD20A7933BF}"/>
              </a:ext>
            </a:extLst>
          </p:cNvPr>
          <p:cNvSpPr/>
          <p:nvPr/>
        </p:nvSpPr>
        <p:spPr>
          <a:xfrm>
            <a:off x="7328848" y="4703159"/>
            <a:ext cx="832513" cy="8052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679A55-990D-9C00-4A4D-B3DC4A4DA9B3}"/>
              </a:ext>
            </a:extLst>
          </p:cNvPr>
          <p:cNvGrpSpPr/>
          <p:nvPr/>
        </p:nvGrpSpPr>
        <p:grpSpPr>
          <a:xfrm>
            <a:off x="329255" y="2383646"/>
            <a:ext cx="8485490" cy="3810326"/>
            <a:chOff x="329255" y="2383646"/>
            <a:chExt cx="8485490" cy="381032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41BB01-83B9-B873-62EC-69F8C37C4BC7}"/>
                </a:ext>
              </a:extLst>
            </p:cNvPr>
            <p:cNvGrpSpPr/>
            <p:nvPr/>
          </p:nvGrpSpPr>
          <p:grpSpPr>
            <a:xfrm>
              <a:off x="329255" y="2383646"/>
              <a:ext cx="2800633" cy="3810326"/>
              <a:chOff x="418309" y="2172281"/>
              <a:chExt cx="5557481" cy="3932028"/>
            </a:xfrm>
          </p:grpSpPr>
          <p:pic>
            <p:nvPicPr>
              <p:cNvPr id="4" name="Picture 3" descr="A white background with black and white clouds&#10;&#10;AI-generated content may be incorrect.">
                <a:extLst>
                  <a:ext uri="{FF2B5EF4-FFF2-40B4-BE49-F238E27FC236}">
                    <a16:creationId xmlns:a16="http://schemas.microsoft.com/office/drawing/2014/main" id="{F8605213-2314-314A-C10C-1AA23B5D1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48938"/>
              <a:stretch/>
            </p:blipFill>
            <p:spPr>
              <a:xfrm>
                <a:off x="418309" y="2172281"/>
                <a:ext cx="2722921" cy="3932028"/>
              </a:xfrm>
              <a:prstGeom prst="rect">
                <a:avLst/>
              </a:prstGeom>
            </p:spPr>
          </p:pic>
          <p:pic>
            <p:nvPicPr>
              <p:cNvPr id="5" name="Picture 4" descr="A white background with black and white clouds&#10;&#10;AI-generated content may be incorrect.">
                <a:extLst>
                  <a:ext uri="{FF2B5EF4-FFF2-40B4-BE49-F238E27FC236}">
                    <a16:creationId xmlns:a16="http://schemas.microsoft.com/office/drawing/2014/main" id="{ED7D7C86-8C1F-98A6-71A2-AB1C551A71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545"/>
              <a:stretch/>
            </p:blipFill>
            <p:spPr>
              <a:xfrm>
                <a:off x="3084318" y="2172281"/>
                <a:ext cx="2891472" cy="3932028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BA7656F-5E8F-140B-E499-8949265F0BA3}"/>
                </a:ext>
              </a:extLst>
            </p:cNvPr>
            <p:cNvGrpSpPr/>
            <p:nvPr/>
          </p:nvGrpSpPr>
          <p:grpSpPr>
            <a:xfrm>
              <a:off x="6014112" y="2383646"/>
              <a:ext cx="2800633" cy="3810326"/>
              <a:chOff x="418309" y="2172281"/>
              <a:chExt cx="5557481" cy="3932028"/>
            </a:xfrm>
          </p:grpSpPr>
          <p:pic>
            <p:nvPicPr>
              <p:cNvPr id="18" name="Picture 17" descr="A white background with black and white clouds&#10;&#10;AI-generated content may be incorrect.">
                <a:extLst>
                  <a:ext uri="{FF2B5EF4-FFF2-40B4-BE49-F238E27FC236}">
                    <a16:creationId xmlns:a16="http://schemas.microsoft.com/office/drawing/2014/main" id="{4116FB1D-3B07-A817-84A3-3DD43B867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48938"/>
              <a:stretch/>
            </p:blipFill>
            <p:spPr>
              <a:xfrm>
                <a:off x="418309" y="2172281"/>
                <a:ext cx="2722921" cy="3932028"/>
              </a:xfrm>
              <a:prstGeom prst="rect">
                <a:avLst/>
              </a:prstGeom>
            </p:spPr>
          </p:pic>
          <p:pic>
            <p:nvPicPr>
              <p:cNvPr id="19" name="Picture 18" descr="A white background with black and white clouds&#10;&#10;AI-generated content may be incorrect.">
                <a:extLst>
                  <a:ext uri="{FF2B5EF4-FFF2-40B4-BE49-F238E27FC236}">
                    <a16:creationId xmlns:a16="http://schemas.microsoft.com/office/drawing/2014/main" id="{B444B48B-AFB4-ECCF-9C52-2B0D4A072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545"/>
              <a:stretch/>
            </p:blipFill>
            <p:spPr>
              <a:xfrm>
                <a:off x="3084318" y="2172281"/>
                <a:ext cx="2891472" cy="39320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4677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872B1-A584-6247-244C-150DD9BDB8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Mixing Colours</a:t>
            </a:r>
            <a:endParaRPr lang="en-CH"/>
          </a:p>
        </p:txBody>
      </p:sp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F25F9EE8-BBE8-66F5-1E8B-20E24F2233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00" y="1268413"/>
            <a:ext cx="8208963" cy="461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4" y="1268413"/>
            <a:ext cx="8237538" cy="73866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AU"/>
              <a:t>Put a small dollop of purple, magenta and blue on your palette.</a:t>
            </a:r>
          </a:p>
        </p:txBody>
      </p:sp>
      <p:pic>
        <p:nvPicPr>
          <p:cNvPr id="7" name="Picture Placeholder 2">
            <a:extLst>
              <a:ext uri="{FF2B5EF4-FFF2-40B4-BE49-F238E27FC236}">
                <a16:creationId xmlns:a16="http://schemas.microsoft.com/office/drawing/2014/main" id="{373EAB57-DDA8-1D2A-5DB6-ECD14A5D13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1078" y="2222725"/>
            <a:ext cx="5942240" cy="40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39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369332"/>
          </a:xfrm>
        </p:spPr>
        <p:txBody>
          <a:bodyPr/>
          <a:lstStyle/>
          <a:p>
            <a:pPr marL="457200" indent="-457200">
              <a:buAutoNum type="arabicPeriod" startAt="2"/>
            </a:pPr>
            <a:r>
              <a:rPr lang="en-AU"/>
              <a:t>Paint in the section for red (magenta). Clean your brush well.</a:t>
            </a:r>
            <a:endParaRPr lang="en-US"/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65E7BDF6-D558-F997-9DF6-8E4A161E0B1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880" y="2222725"/>
            <a:ext cx="5942240" cy="4086000"/>
          </a:xfrm>
        </p:spPr>
      </p:pic>
    </p:spTree>
    <p:extLst>
      <p:ext uri="{BB962C8B-B14F-4D97-AF65-F5344CB8AC3E}">
        <p14:creationId xmlns:p14="http://schemas.microsoft.com/office/powerpoint/2010/main" val="3237399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369332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AU"/>
              <a:t>Neatly paint in the section for blue. Clean your brush well.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73EAB57-DDA8-1D2A-5DB6-ECD14A5D13F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793" y="2221230"/>
            <a:ext cx="5944414" cy="4087495"/>
          </a:xfrm>
        </p:spPr>
      </p:pic>
    </p:spTree>
    <p:extLst>
      <p:ext uri="{BB962C8B-B14F-4D97-AF65-F5344CB8AC3E}">
        <p14:creationId xmlns:p14="http://schemas.microsoft.com/office/powerpoint/2010/main" val="3150572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369332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AU"/>
              <a:t>Neatly paint in the section for purple. Clean your brush well.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73EAB57-DDA8-1D2A-5DB6-ECD14A5D13F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880" y="2222725"/>
            <a:ext cx="5942240" cy="4086000"/>
          </a:xfrm>
        </p:spPr>
      </p:pic>
    </p:spTree>
    <p:extLst>
      <p:ext uri="{BB962C8B-B14F-4D97-AF65-F5344CB8AC3E}">
        <p14:creationId xmlns:p14="http://schemas.microsoft.com/office/powerpoint/2010/main" val="1578080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3"/>
            <a:ext cx="8237538" cy="738664"/>
          </a:xfrm>
        </p:spPr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AU"/>
              <a:t>Mix small amounts of blue and purple to create blue-purple. When finished, clean your brush well.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73EAB57-DDA8-1D2A-5DB6-ECD14A5D13F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880" y="2222725"/>
            <a:ext cx="5942240" cy="4086000"/>
          </a:xfrm>
        </p:spPr>
      </p:pic>
    </p:spTree>
    <p:extLst>
      <p:ext uri="{BB962C8B-B14F-4D97-AF65-F5344CB8AC3E}">
        <p14:creationId xmlns:p14="http://schemas.microsoft.com/office/powerpoint/2010/main" val="1827130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E05F7-2852-3DC9-4732-8F1698F2C2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8516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/>
              <a:t>In this lesson, we will make a colour wheel that shows complementary and analogous colours.</a:t>
            </a:r>
            <a:endParaRPr lang="en-US">
              <a:ea typeface="Calibri"/>
            </a:endParaRPr>
          </a:p>
        </p:txBody>
      </p:sp>
      <p:pic>
        <p:nvPicPr>
          <p:cNvPr id="3" name="Picture Placeholder 2" descr="A palette of colors on a white surface&#10;&#10;Description automatically generated">
            <a:extLst>
              <a:ext uri="{FF2B5EF4-FFF2-40B4-BE49-F238E27FC236}">
                <a16:creationId xmlns:a16="http://schemas.microsoft.com/office/drawing/2014/main" id="{BA61805D-7BA4-23C0-CD19-E0CE54753B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9457" y="2370537"/>
            <a:ext cx="6485086" cy="3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62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738664"/>
          </a:xfrm>
        </p:spPr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n-AU"/>
              <a:t>Mix small amounts of purple and magenta to create purple-magenta. When finished, clean your brush well.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73EAB57-DDA8-1D2A-5DB6-ECD14A5D13F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880" y="2222725"/>
            <a:ext cx="5942240" cy="4086000"/>
          </a:xfrm>
        </p:spPr>
      </p:pic>
    </p:spTree>
    <p:extLst>
      <p:ext uri="{BB962C8B-B14F-4D97-AF65-F5344CB8AC3E}">
        <p14:creationId xmlns:p14="http://schemas.microsoft.com/office/powerpoint/2010/main" val="4242390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738664"/>
          </a:xfrm>
        </p:spPr>
        <p:txBody>
          <a:bodyPr/>
          <a:lstStyle/>
          <a:p>
            <a:pPr marL="457200" indent="-457200">
              <a:buAutoNum type="arabicPeriod" startAt="7"/>
            </a:pPr>
            <a:r>
              <a:rPr lang="en-AU"/>
              <a:t>Paint in the section for green. When finished, clean your brush well.</a:t>
            </a:r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73EAB57-DDA8-1D2A-5DB6-ECD14A5D13F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880" y="2222725"/>
            <a:ext cx="5942240" cy="4086000"/>
          </a:xfrm>
        </p:spPr>
      </p:pic>
    </p:spTree>
    <p:extLst>
      <p:ext uri="{BB962C8B-B14F-4D97-AF65-F5344CB8AC3E}">
        <p14:creationId xmlns:p14="http://schemas.microsoft.com/office/powerpoint/2010/main" val="3803258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738664"/>
          </a:xfrm>
        </p:spPr>
        <p:txBody>
          <a:bodyPr/>
          <a:lstStyle/>
          <a:p>
            <a:pPr marL="457200" indent="-457200">
              <a:buFont typeface="+mj-lt"/>
              <a:buAutoNum type="arabicPeriod" startAt="8"/>
            </a:pPr>
            <a:r>
              <a:rPr lang="en-AU"/>
              <a:t>Mix small amounts of blue and green to create blue-green. When finished, clean your brush well.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73EAB57-DDA8-1D2A-5DB6-ECD14A5D13F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880" y="2222725"/>
            <a:ext cx="5942240" cy="4086000"/>
          </a:xfrm>
        </p:spPr>
      </p:pic>
    </p:spTree>
    <p:extLst>
      <p:ext uri="{BB962C8B-B14F-4D97-AF65-F5344CB8AC3E}">
        <p14:creationId xmlns:p14="http://schemas.microsoft.com/office/powerpoint/2010/main" val="3630833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22BB4-AFDE-45DC-85FD-E19B71DA2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481FCDE-DF31-603C-A018-CE4B8AF22204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481FCDE-DF31-603C-A018-CE4B8AF222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B734DF-389F-D7AA-9EE9-F59C7F33E8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738664"/>
          </a:xfrm>
        </p:spPr>
        <p:txBody>
          <a:bodyPr/>
          <a:lstStyle/>
          <a:p>
            <a:pPr marL="457200" indent="-457200">
              <a:buAutoNum type="arabicPeriod" startAt="9"/>
            </a:pPr>
            <a:r>
              <a:rPr lang="en-AU"/>
              <a:t>Paint in the section for orange. When finished, clean your brush well.</a:t>
            </a:r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6B109B3-4E81-4286-D825-265CDE739FC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880" y="2222725"/>
            <a:ext cx="5942240" cy="4086000"/>
          </a:xfrm>
        </p:spPr>
      </p:pic>
    </p:spTree>
    <p:extLst>
      <p:ext uri="{BB962C8B-B14F-4D97-AF65-F5344CB8AC3E}">
        <p14:creationId xmlns:p14="http://schemas.microsoft.com/office/powerpoint/2010/main" val="3239686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6CFCB-5882-AD6B-7F5F-D46E9859B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B65E3FA-FBA5-7F5C-061B-6DB2609E8482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B65E3FA-FBA5-7F5C-061B-6DB2609E84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02A05-8F93-AB1F-5DC7-07D2CA08D8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738664"/>
          </a:xfrm>
        </p:spPr>
        <p:txBody>
          <a:bodyPr/>
          <a:lstStyle/>
          <a:p>
            <a:pPr marL="457200" indent="-457200">
              <a:buFont typeface="+mj-lt"/>
              <a:buAutoNum type="arabicPeriod" startAt="10"/>
            </a:pPr>
            <a:r>
              <a:rPr lang="en-AU"/>
              <a:t>Mix small amounts of magenta and orange to create magenta-orange. When finished, clean your brush well.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65A2CA2-0E90-499E-62D1-4DC92D83BC0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880" y="2222725"/>
            <a:ext cx="5942240" cy="4086000"/>
          </a:xfrm>
        </p:spPr>
      </p:pic>
    </p:spTree>
    <p:extLst>
      <p:ext uri="{BB962C8B-B14F-4D97-AF65-F5344CB8AC3E}">
        <p14:creationId xmlns:p14="http://schemas.microsoft.com/office/powerpoint/2010/main" val="13744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28058-50CE-5237-6C2F-07AF0237B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CE37A05-6200-E20C-1694-5CC32ADBBB58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CE37A05-6200-E20C-1694-5CC32ADBBB5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7171F-44DC-C3E0-20F8-C3C69E3BAF4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738664"/>
          </a:xfrm>
        </p:spPr>
        <p:txBody>
          <a:bodyPr/>
          <a:lstStyle/>
          <a:p>
            <a:pPr marL="457200" indent="-457200">
              <a:buFont typeface="+mj-lt"/>
              <a:buAutoNum type="arabicPeriod" startAt="11"/>
            </a:pPr>
            <a:r>
              <a:rPr lang="en-AU"/>
              <a:t>Paint in the section for yellow. When finished, clean your brush well.</a:t>
            </a:r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2D2A902-36BF-1660-570B-18CAD6168006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880" y="2222725"/>
            <a:ext cx="5942240" cy="4086000"/>
          </a:xfrm>
        </p:spPr>
      </p:pic>
    </p:spTree>
    <p:extLst>
      <p:ext uri="{BB962C8B-B14F-4D97-AF65-F5344CB8AC3E}">
        <p14:creationId xmlns:p14="http://schemas.microsoft.com/office/powerpoint/2010/main" val="3556337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B7A00-B8B4-D67B-264C-FD9B1AAE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DAC0EB4-BE32-C2EA-C0BC-B2E7E0C7C3A7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DAC0EB4-BE32-C2EA-C0BC-B2E7E0C7C3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ACEA-3808-F337-C92F-0E89519FDF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738664"/>
          </a:xfrm>
        </p:spPr>
        <p:txBody>
          <a:bodyPr/>
          <a:lstStyle/>
          <a:p>
            <a:pPr marL="457200" indent="-457200">
              <a:buFont typeface="+mj-lt"/>
              <a:buAutoNum type="arabicPeriod" startAt="12"/>
            </a:pPr>
            <a:r>
              <a:rPr lang="en-AU"/>
              <a:t>Mix small amounts of yellow and orange to create yellow-orange. When finished, clean your brush well.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19B7CFB-BF4A-1197-C72B-E5083044318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880" y="2222725"/>
            <a:ext cx="5942240" cy="4086000"/>
          </a:xfrm>
        </p:spPr>
      </p:pic>
    </p:spTree>
    <p:extLst>
      <p:ext uri="{BB962C8B-B14F-4D97-AF65-F5344CB8AC3E}">
        <p14:creationId xmlns:p14="http://schemas.microsoft.com/office/powerpoint/2010/main" val="3359847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82E72-5ACE-BA76-CD58-0F1CCC588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383096D-6CF6-872B-4CED-FBB18D2E1703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383096D-6CF6-872B-4CED-FBB18D2E17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415A6-24C3-2D50-02E1-EE24B94907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738664"/>
          </a:xfrm>
        </p:spPr>
        <p:txBody>
          <a:bodyPr/>
          <a:lstStyle/>
          <a:p>
            <a:pPr marL="457200" indent="-457200">
              <a:buFont typeface="+mj-lt"/>
              <a:buAutoNum type="arabicPeriod" startAt="13"/>
            </a:pPr>
            <a:r>
              <a:rPr lang="en-AU"/>
              <a:t>Mix small amounts of yellow and green to create yellow-green. When finished, clean your brush well.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6F0A248A-A9AB-EC29-B7DF-CE805F1966B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880" y="2222725"/>
            <a:ext cx="5942240" cy="4086000"/>
          </a:xfrm>
        </p:spPr>
      </p:pic>
    </p:spTree>
    <p:extLst>
      <p:ext uri="{BB962C8B-B14F-4D97-AF65-F5344CB8AC3E}">
        <p14:creationId xmlns:p14="http://schemas.microsoft.com/office/powerpoint/2010/main" val="2431203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2979C-8156-EE47-A58A-DBA827996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C04A297-C51E-9143-7D16-527E378BB1DD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C04A297-C51E-9143-7D16-527E378BB1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CB7C7D-A414-9609-C153-15F502C0D17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369332"/>
          </a:xfrm>
        </p:spPr>
        <p:txBody>
          <a:bodyPr/>
          <a:lstStyle/>
          <a:p>
            <a:pPr marL="457200" indent="-457200">
              <a:buFont typeface="+mj-lt"/>
              <a:buAutoNum type="arabicPeriod" startAt="14"/>
            </a:pPr>
            <a:r>
              <a:rPr lang="en-AU"/>
              <a:t>Draw a line connecting each of the complementary colours.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9511EB9-7572-0898-060F-B153022DD8D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880" y="2222725"/>
            <a:ext cx="5942240" cy="4086000"/>
          </a:xfr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650356-E56A-2F91-9268-282075E0B3F6}"/>
              </a:ext>
            </a:extLst>
          </p:cNvPr>
          <p:cNvCxnSpPr>
            <a:cxnSpLocks/>
          </p:cNvCxnSpPr>
          <p:nvPr/>
        </p:nvCxnSpPr>
        <p:spPr>
          <a:xfrm>
            <a:off x="4279386" y="4196795"/>
            <a:ext cx="585009" cy="38052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9CBCDC-D18F-28FB-B962-140517FBE47F}"/>
              </a:ext>
            </a:extLst>
          </p:cNvPr>
          <p:cNvCxnSpPr>
            <a:cxnSpLocks/>
          </p:cNvCxnSpPr>
          <p:nvPr/>
        </p:nvCxnSpPr>
        <p:spPr>
          <a:xfrm>
            <a:off x="4478374" y="3896833"/>
            <a:ext cx="0" cy="6804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F368F2-7946-7EAC-3BDF-3BE7A333BBD6}"/>
              </a:ext>
            </a:extLst>
          </p:cNvPr>
          <p:cNvCxnSpPr>
            <a:cxnSpLocks/>
          </p:cNvCxnSpPr>
          <p:nvPr/>
        </p:nvCxnSpPr>
        <p:spPr>
          <a:xfrm flipH="1">
            <a:off x="4077585" y="4234212"/>
            <a:ext cx="602669" cy="3431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946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0CAB6-8D8E-639E-EDEE-998AB77D4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E19D41-421D-4C2E-BF3D-0E3D9C3F0B7D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E19D41-421D-4C2E-BF3D-0E3D9C3F0B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668633-5F97-A413-5D44-64FA2C55EB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738664"/>
          </a:xfrm>
        </p:spPr>
        <p:txBody>
          <a:bodyPr/>
          <a:lstStyle/>
          <a:p>
            <a:pPr marL="457200" indent="-457200">
              <a:buFont typeface="+mj-lt"/>
              <a:buAutoNum type="arabicPeriod" startAt="15"/>
            </a:pPr>
            <a:r>
              <a:rPr lang="en-AU"/>
              <a:t>Draw a line connecting three sets of analogous colours that you like.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FF00A50-8EAD-DC32-8292-2317FE266E1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8" b="8"/>
          <a:stretch/>
        </p:blipFill>
        <p:spPr>
          <a:xfrm>
            <a:off x="1600880" y="2222725"/>
            <a:ext cx="5942240" cy="4086000"/>
          </a:xfr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D2959C3-E880-4C3B-FAB0-C36FD1B2A5EF}"/>
              </a:ext>
            </a:extLst>
          </p:cNvPr>
          <p:cNvCxnSpPr>
            <a:cxnSpLocks/>
          </p:cNvCxnSpPr>
          <p:nvPr/>
        </p:nvCxnSpPr>
        <p:spPr>
          <a:xfrm>
            <a:off x="4279386" y="4196795"/>
            <a:ext cx="585009" cy="38052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037948-BC47-F4A0-7E99-281D01982B29}"/>
              </a:ext>
            </a:extLst>
          </p:cNvPr>
          <p:cNvCxnSpPr>
            <a:cxnSpLocks/>
          </p:cNvCxnSpPr>
          <p:nvPr/>
        </p:nvCxnSpPr>
        <p:spPr>
          <a:xfrm>
            <a:off x="4478374" y="3896833"/>
            <a:ext cx="0" cy="6804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884CBB-E8BF-A806-C3E4-E69E4E8ABDB0}"/>
              </a:ext>
            </a:extLst>
          </p:cNvPr>
          <p:cNvCxnSpPr>
            <a:cxnSpLocks/>
          </p:cNvCxnSpPr>
          <p:nvPr/>
        </p:nvCxnSpPr>
        <p:spPr>
          <a:xfrm flipH="1">
            <a:off x="4077585" y="4234212"/>
            <a:ext cx="602669" cy="3431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645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E6D81E-647B-F1EA-157F-50F7B22EED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1255728"/>
          </a:xfrm>
        </p:spPr>
        <p:txBody>
          <a:bodyPr lIns="0" tIns="0" rIns="0" bIns="0" anchor="t">
            <a:spAutoFit/>
          </a:bodyPr>
          <a:lstStyle/>
          <a:p>
            <a:r>
              <a:rPr lang="en-AU"/>
              <a:t>You will 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>
                <a:solidFill>
                  <a:schemeClr val="accent1"/>
                </a:solidFill>
              </a:rPr>
              <a:t>create </a:t>
            </a:r>
            <a:r>
              <a:rPr lang="en-AU">
                <a:solidFill>
                  <a:schemeClr val="tx1"/>
                </a:solidFill>
              </a:rPr>
              <a:t>a colour wheel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>
                <a:solidFill>
                  <a:schemeClr val="accent1"/>
                </a:solidFill>
              </a:rPr>
              <a:t>point</a:t>
            </a:r>
            <a:r>
              <a:rPr lang="en-AU">
                <a:solidFill>
                  <a:schemeClr val="tx1"/>
                </a:solidFill>
              </a:rPr>
              <a:t> out analogous and complementary colours.</a:t>
            </a:r>
            <a:endParaRPr lang="en-AU">
              <a:ea typeface="Calibri"/>
            </a:endParaRPr>
          </a:p>
        </p:txBody>
      </p:sp>
      <p:pic>
        <p:nvPicPr>
          <p:cNvPr id="4" name="Picture Placeholder 2" descr="A palette of colors on a white surface&#10;&#10;Description automatically generated">
            <a:extLst>
              <a:ext uri="{FF2B5EF4-FFF2-40B4-BE49-F238E27FC236}">
                <a16:creationId xmlns:a16="http://schemas.microsoft.com/office/drawing/2014/main" id="{6596AA38-A572-181F-F8ED-CF61414A04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904" y="2686859"/>
            <a:ext cx="5964192" cy="362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2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7F44A-879A-77D7-A600-5AA089388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1A06B9-C0F6-FFAC-06A0-5AC950B1AC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305025"/>
            <a:ext cx="8237538" cy="738664"/>
          </a:xfrm>
        </p:spPr>
        <p:txBody>
          <a:bodyPr/>
          <a:lstStyle/>
          <a:p>
            <a:r>
              <a:rPr lang="en-AU"/>
              <a:t>When creating a colour wheel, it is important to clean your brush well between colours to: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6B9C2-6FFA-BAC0-FBD1-E2E9A75E4015}"/>
              </a:ext>
            </a:extLst>
          </p:cNvPr>
          <p:cNvSpPr txBox="1"/>
          <p:nvPr/>
        </p:nvSpPr>
        <p:spPr>
          <a:xfrm>
            <a:off x="3598606" y="3866100"/>
            <a:ext cx="1946787" cy="129370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keep colours from mixing into each other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09EE3F-70FA-38B9-CB35-190C58B79BC5}"/>
              </a:ext>
            </a:extLst>
          </p:cNvPr>
          <p:cNvSpPr txBox="1"/>
          <p:nvPr/>
        </p:nvSpPr>
        <p:spPr>
          <a:xfrm rot="296548">
            <a:off x="854522" y="3759202"/>
            <a:ext cx="1814008" cy="70193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make the brush last longer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D4CC53-51F3-B3D2-2014-24EF9DD9A863}"/>
              </a:ext>
            </a:extLst>
          </p:cNvPr>
          <p:cNvSpPr txBox="1"/>
          <p:nvPr/>
        </p:nvSpPr>
        <p:spPr>
          <a:xfrm rot="21435741">
            <a:off x="6416917" y="3823053"/>
            <a:ext cx="1946787" cy="70193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keep the water container clean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D93D02-7E23-D610-2A06-1CF1EF4C5221}"/>
              </a:ext>
            </a:extLst>
          </p:cNvPr>
          <p:cNvGrpSpPr/>
          <p:nvPr/>
        </p:nvGrpSpPr>
        <p:grpSpPr>
          <a:xfrm>
            <a:off x="318715" y="2334836"/>
            <a:ext cx="8506570" cy="3986619"/>
            <a:chOff x="318715" y="2334836"/>
            <a:chExt cx="8506570" cy="398661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366281-DDBF-91C2-3096-E3C254F25479}"/>
                </a:ext>
              </a:extLst>
            </p:cNvPr>
            <p:cNvGrpSpPr/>
            <p:nvPr/>
          </p:nvGrpSpPr>
          <p:grpSpPr>
            <a:xfrm>
              <a:off x="318715" y="2334836"/>
              <a:ext cx="2847566" cy="3932028"/>
              <a:chOff x="418309" y="2172281"/>
              <a:chExt cx="5614393" cy="3932028"/>
            </a:xfrm>
          </p:grpSpPr>
          <p:pic>
            <p:nvPicPr>
              <p:cNvPr id="3" name="Picture 2" descr="A white background with black and white clouds&#10;&#10;AI-generated content may be incorrect.">
                <a:extLst>
                  <a:ext uri="{FF2B5EF4-FFF2-40B4-BE49-F238E27FC236}">
                    <a16:creationId xmlns:a16="http://schemas.microsoft.com/office/drawing/2014/main" id="{B43AB565-6F82-2181-98D0-34BF18A98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48938"/>
              <a:stretch/>
            </p:blipFill>
            <p:spPr>
              <a:xfrm>
                <a:off x="418309" y="2172281"/>
                <a:ext cx="2722921" cy="3932028"/>
              </a:xfrm>
              <a:prstGeom prst="rect">
                <a:avLst/>
              </a:prstGeom>
            </p:spPr>
          </p:pic>
          <p:pic>
            <p:nvPicPr>
              <p:cNvPr id="5" name="Picture 4" descr="A white background with black and white clouds&#10;&#10;AI-generated content may be incorrect.">
                <a:extLst>
                  <a:ext uri="{FF2B5EF4-FFF2-40B4-BE49-F238E27FC236}">
                    <a16:creationId xmlns:a16="http://schemas.microsoft.com/office/drawing/2014/main" id="{CA9E25CE-9A93-5BD6-975E-72A713E246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545"/>
              <a:stretch/>
            </p:blipFill>
            <p:spPr>
              <a:xfrm>
                <a:off x="3141230" y="2172281"/>
                <a:ext cx="2891472" cy="3932028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E35E5FA-B59B-4962-B6FB-14684DA56840}"/>
                </a:ext>
              </a:extLst>
            </p:cNvPr>
            <p:cNvGrpSpPr/>
            <p:nvPr/>
          </p:nvGrpSpPr>
          <p:grpSpPr>
            <a:xfrm>
              <a:off x="5977719" y="2389427"/>
              <a:ext cx="2847566" cy="3932028"/>
              <a:chOff x="418309" y="2172281"/>
              <a:chExt cx="5614393" cy="3932028"/>
            </a:xfrm>
          </p:grpSpPr>
          <p:pic>
            <p:nvPicPr>
              <p:cNvPr id="10" name="Picture 9" descr="A white background with black and white clouds&#10;&#10;AI-generated content may be incorrect.">
                <a:extLst>
                  <a:ext uri="{FF2B5EF4-FFF2-40B4-BE49-F238E27FC236}">
                    <a16:creationId xmlns:a16="http://schemas.microsoft.com/office/drawing/2014/main" id="{012D0CB2-97C3-A777-6219-D641706A0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48938"/>
              <a:stretch/>
            </p:blipFill>
            <p:spPr>
              <a:xfrm>
                <a:off x="418309" y="2172281"/>
                <a:ext cx="2722921" cy="3932028"/>
              </a:xfrm>
              <a:prstGeom prst="rect">
                <a:avLst/>
              </a:prstGeom>
            </p:spPr>
          </p:pic>
          <p:pic>
            <p:nvPicPr>
              <p:cNvPr id="11" name="Picture 10" descr="A white background with black and white clouds&#10;&#10;AI-generated content may be incorrect.">
                <a:extLst>
                  <a:ext uri="{FF2B5EF4-FFF2-40B4-BE49-F238E27FC236}">
                    <a16:creationId xmlns:a16="http://schemas.microsoft.com/office/drawing/2014/main" id="{59572F7E-4130-B524-A73C-3C2848D6A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545"/>
              <a:stretch/>
            </p:blipFill>
            <p:spPr>
              <a:xfrm>
                <a:off x="3141230" y="2172281"/>
                <a:ext cx="2891472" cy="39320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1590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BB121-F140-230F-914C-631AC6F444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>
                <a:ea typeface="Calibri"/>
              </a:rPr>
              <a:t>Colour Mixing</a:t>
            </a:r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C6D3F853-87D6-3ABC-164D-DDB817CFD27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050" y="1268413"/>
            <a:ext cx="7378700" cy="5073738"/>
          </a:xfrm>
        </p:spPr>
      </p:pic>
    </p:spTree>
    <p:extLst>
      <p:ext uri="{BB962C8B-B14F-4D97-AF65-F5344CB8AC3E}">
        <p14:creationId xmlns:p14="http://schemas.microsoft.com/office/powerpoint/2010/main" val="40559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9E345147-5ACB-19F0-4C05-025BBDCAB4CE}"/>
              </a:ext>
            </a:extLst>
          </p:cNvPr>
          <p:cNvSpPr txBox="1"/>
          <p:nvPr/>
        </p:nvSpPr>
        <p:spPr>
          <a:xfrm>
            <a:off x="1438894" y="2074312"/>
            <a:ext cx="6409706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US" b="1" i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Hue: </a:t>
            </a:r>
            <a:r>
              <a:rPr lang="en-US" i="0">
                <a:solidFill>
                  <a:schemeClr val="tx1"/>
                </a:solidFill>
                <a:latin typeface="+mn-lt"/>
                <a:cs typeface="Calibri"/>
              </a:rPr>
              <a:t>a</a:t>
            </a:r>
            <a:r>
              <a:rPr lang="en-US" i="0">
                <a:solidFill>
                  <a:schemeClr val="tx1"/>
                </a:solidFill>
                <a:latin typeface="+mn-lt"/>
                <a:cs typeface="Arial"/>
              </a:rPr>
              <a:t>nother word for colour</a:t>
            </a:r>
            <a:r>
              <a:rPr lang="en-US">
                <a:solidFill>
                  <a:schemeClr val="tx1"/>
                </a:solidFill>
                <a:latin typeface="+mn-lt"/>
                <a:cs typeface="Arial"/>
              </a:rPr>
              <a:t>.</a:t>
            </a:r>
            <a:endParaRPr lang="en-GB">
              <a:solidFill>
                <a:schemeClr val="tx1"/>
              </a:solidFill>
              <a:latin typeface="+mn-lt"/>
              <a:cs typeface="Arial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endParaRPr lang="en-AU" b="1" i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sz="2250" i="0">
              <a:solidFill>
                <a:schemeClr val="tx1"/>
              </a:solidFill>
              <a:latin typeface="+mj-lt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FCD880BE-DA77-CA1D-81B8-C321F5146AC7}"/>
              </a:ext>
            </a:extLst>
          </p:cNvPr>
          <p:cNvSpPr txBox="1"/>
          <p:nvPr/>
        </p:nvSpPr>
        <p:spPr>
          <a:xfrm>
            <a:off x="1438894" y="2801220"/>
            <a:ext cx="6409706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AU" b="1" i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Analogous colour</a:t>
            </a:r>
            <a:r>
              <a:rPr lang="en-AU" i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:</a:t>
            </a: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colours next to each other on the colour wheel.</a:t>
            </a:r>
          </a:p>
          <a:p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 </a:t>
            </a:r>
            <a:endParaRPr lang="en-AU" b="1" i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sz="2250" i="0">
              <a:solidFill>
                <a:schemeClr val="tx1"/>
              </a:solidFill>
              <a:latin typeface="+mj-lt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20D3187-77D0-707D-CE96-33889C539158}"/>
              </a:ext>
            </a:extLst>
          </p:cNvPr>
          <p:cNvSpPr txBox="1"/>
          <p:nvPr/>
        </p:nvSpPr>
        <p:spPr>
          <a:xfrm>
            <a:off x="1438894" y="3887704"/>
            <a:ext cx="6409706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AU" b="1" i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Complementary colour:</a:t>
            </a: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colours opposite each other on the colour wheel.</a:t>
            </a:r>
            <a:endParaRPr lang="en-US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 </a:t>
            </a:r>
            <a:endParaRPr lang="en-AU" b="1" i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sz="2250" i="0">
              <a:solidFill>
                <a:schemeClr val="tx1"/>
              </a:solidFill>
              <a:latin typeface="+mj-lt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7B4DDC5-ACAC-9AFA-170D-5C7D3E3FC6F2}"/>
              </a:ext>
            </a:extLst>
          </p:cNvPr>
          <p:cNvSpPr txBox="1"/>
          <p:nvPr/>
        </p:nvSpPr>
        <p:spPr>
          <a:xfrm>
            <a:off x="1438894" y="4974189"/>
            <a:ext cx="6409706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AU" b="1" i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Neutral colour:</a:t>
            </a: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colours without intensity, that look dull or not bright.</a:t>
            </a:r>
          </a:p>
          <a:p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 </a:t>
            </a:r>
            <a:endParaRPr lang="en-AU" b="1" i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sz="2250" i="0">
              <a:solidFill>
                <a:schemeClr val="tx1"/>
              </a:solidFill>
              <a:latin typeface="+mj-lt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66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709F22-1AB3-C29D-89C6-9A7CD0717FC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>
                <a:ea typeface="Calibri"/>
              </a:rPr>
              <a:t>Reflect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5F710A-249B-DD1A-96BE-67FEC22B69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36" y="1273600"/>
            <a:ext cx="7551694" cy="50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F406C-C41B-04AD-461F-4F0D013FF2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123" y="1268413"/>
            <a:ext cx="7771919" cy="50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FA132F-6DE7-37F7-68C1-E81B19B726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958" y="1278787"/>
            <a:ext cx="779666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paper with silver chains&#10;&#10;AI-generated content may be incorrect.">
            <a:extLst>
              <a:ext uri="{FF2B5EF4-FFF2-40B4-BE49-F238E27FC236}">
                <a16:creationId xmlns:a16="http://schemas.microsoft.com/office/drawing/2014/main" id="{AFA973A3-64A7-ADD8-C883-5A59517631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792" y="1268413"/>
            <a:ext cx="8193972" cy="5040312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884BD0B-63F6-4698-1B0B-AD61019226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29428" y="2188460"/>
            <a:ext cx="5987692" cy="73866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AU"/>
              <a:t>This area of my colour mixing was hard. I had to pay special attention here because…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7F0A765-7F73-2D5A-0216-244B500247A9}"/>
              </a:ext>
            </a:extLst>
          </p:cNvPr>
          <p:cNvSpPr txBox="1">
            <a:spLocks/>
          </p:cNvSpPr>
          <p:nvPr/>
        </p:nvSpPr>
        <p:spPr>
          <a:xfrm>
            <a:off x="1674343" y="3559878"/>
            <a:ext cx="5987692" cy="8078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0">
                <a:solidFill>
                  <a:srgbClr val="177F99"/>
                </a:solidFill>
                <a:latin typeface="Ink Free"/>
              </a:rPr>
              <a:t>if I mixed in too much of one colour, the result was unbalanced looking.</a:t>
            </a:r>
          </a:p>
        </p:txBody>
      </p:sp>
    </p:spTree>
    <p:extLst>
      <p:ext uri="{BB962C8B-B14F-4D97-AF65-F5344CB8AC3E}">
        <p14:creationId xmlns:p14="http://schemas.microsoft.com/office/powerpoint/2010/main" val="38655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 couple of girls looking at papers&#10;&#10;Description automatically generated">
            <a:extLst>
              <a:ext uri="{FF2B5EF4-FFF2-40B4-BE49-F238E27FC236}">
                <a16:creationId xmlns:a16="http://schemas.microsoft.com/office/drawing/2014/main" id="{DB257796-5E25-E980-B2C3-24C2B67C4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1805" y="1268414"/>
            <a:ext cx="6300390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2233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3E324-E764-D307-F763-91C0C0B032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54" y="1268413"/>
            <a:ext cx="7556691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92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E3821-A8AF-7585-5A6C-D43DB38CA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406020-AD0F-B9E6-ACD9-20886BF9655D}"/>
              </a:ext>
            </a:extLst>
          </p:cNvPr>
          <p:cNvSpPr txBox="1"/>
          <p:nvPr/>
        </p:nvSpPr>
        <p:spPr>
          <a:xfrm>
            <a:off x="4114800" y="297521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A group of kids looking at paper&#10;&#10;Description automatically generated">
            <a:extLst>
              <a:ext uri="{FF2B5EF4-FFF2-40B4-BE49-F238E27FC236}">
                <a16:creationId xmlns:a16="http://schemas.microsoft.com/office/drawing/2014/main" id="{DBB71249-C63F-F1E6-5A73-7FA89EADB6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806" y="1268413"/>
            <a:ext cx="6300389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49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A4B3ED9-B0A0-E4F9-0D29-AD4249392013}"/>
              </a:ext>
            </a:extLst>
          </p:cNvPr>
          <p:cNvSpPr txBox="1"/>
          <p:nvPr/>
        </p:nvSpPr>
        <p:spPr>
          <a:xfrm>
            <a:off x="346126" y="1157444"/>
            <a:ext cx="8353425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525" indent="0">
              <a:tabLst/>
            </a:pPr>
            <a:r>
              <a:rPr lang="en-US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Analogous </a:t>
            </a:r>
            <a:r>
              <a:rPr lang="en-US" b="1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colours</a:t>
            </a:r>
            <a:r>
              <a:rPr lang="en-US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beside each other on the </a:t>
            </a:r>
            <a:r>
              <a:rPr lang="en-US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</a:t>
            </a:r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wheel.</a:t>
            </a:r>
          </a:p>
          <a:p>
            <a:pPr marL="9525" indent="0">
              <a:tabLst/>
            </a:pPr>
            <a:endParaRPr lang="en-US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" indent="0">
              <a:tabLst/>
            </a:pPr>
            <a:r>
              <a:rPr lang="en-US" sz="24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Complementary </a:t>
            </a:r>
            <a:r>
              <a:rPr lang="en-US" sz="2400" b="1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colours</a:t>
            </a:r>
            <a:r>
              <a:rPr lang="en-US" sz="24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across from each other on the </a:t>
            </a:r>
            <a:r>
              <a:rPr lang="en-US" sz="2400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</a:t>
            </a:r>
            <a:r>
              <a:rPr lang="en-US" sz="2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wheel. They are </a:t>
            </a:r>
            <a:r>
              <a:rPr lang="en-US" sz="24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harmonious</a:t>
            </a:r>
            <a:r>
              <a:rPr lang="en-US" sz="2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they go well together.</a:t>
            </a:r>
          </a:p>
        </p:txBody>
      </p:sp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EDE46745-AFF3-FC5D-9CC8-EAE51A9FC4F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0929" y="3043126"/>
            <a:ext cx="4749137" cy="3265599"/>
          </a:xfrm>
        </p:spPr>
      </p:pic>
    </p:spTree>
    <p:extLst>
      <p:ext uri="{BB962C8B-B14F-4D97-AF65-F5344CB8AC3E}">
        <p14:creationId xmlns:p14="http://schemas.microsoft.com/office/powerpoint/2010/main" val="3919949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27FFBA-04CF-E6FC-4FD4-9AD7F285D630}"/>
              </a:ext>
            </a:extLst>
          </p:cNvPr>
          <p:cNvSpPr txBox="1"/>
          <p:nvPr/>
        </p:nvSpPr>
        <p:spPr>
          <a:xfrm>
            <a:off x="333476" y="1147613"/>
            <a:ext cx="835342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525" indent="0">
              <a:tabLst/>
            </a:pPr>
            <a:r>
              <a:rPr lang="en-US" sz="2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what part of your work today did you discover something new about yourself or your skills?</a:t>
            </a:r>
          </a:p>
        </p:txBody>
      </p:sp>
    </p:spTree>
    <p:extLst>
      <p:ext uri="{BB962C8B-B14F-4D97-AF65-F5344CB8AC3E}">
        <p14:creationId xmlns:p14="http://schemas.microsoft.com/office/powerpoint/2010/main" val="1222348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nset by the beach">
            <a:extLst>
              <a:ext uri="{FF2B5EF4-FFF2-40B4-BE49-F238E27FC236}">
                <a16:creationId xmlns:a16="http://schemas.microsoft.com/office/drawing/2014/main" id="{8B8DB257-8FA2-7F3D-AF60-3900201626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00" y="1276351"/>
            <a:ext cx="7560000" cy="5040000"/>
          </a:xfrm>
          <a:prstGeom prst="rect">
            <a:avLst/>
          </a:prstGeom>
        </p:spPr>
      </p:pic>
      <p:pic>
        <p:nvPicPr>
          <p:cNvPr id="13314" name="Picture 2" descr="Child watering a plant">
            <a:extLst>
              <a:ext uri="{FF2B5EF4-FFF2-40B4-BE49-F238E27FC236}">
                <a16:creationId xmlns:a16="http://schemas.microsoft.com/office/drawing/2014/main" id="{EF89AA85-AA5A-0D8E-B44C-327BF386F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001" y="1276351"/>
            <a:ext cx="7559998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Woman holding a leaf">
            <a:extLst>
              <a:ext uri="{FF2B5EF4-FFF2-40B4-BE49-F238E27FC236}">
                <a16:creationId xmlns:a16="http://schemas.microsoft.com/office/drawing/2014/main" id="{68DC6A8F-F021-91A2-46E9-D27BDE49C1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00" y="1276351"/>
            <a:ext cx="820896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5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8629885-DE61-39DC-4388-52939D0147F1}"/>
              </a:ext>
            </a:extLst>
          </p:cNvPr>
          <p:cNvSpPr txBox="1"/>
          <p:nvPr/>
        </p:nvSpPr>
        <p:spPr>
          <a:xfrm>
            <a:off x="323647" y="1157442"/>
            <a:ext cx="835342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525" indent="0">
              <a:tabLst/>
            </a:pPr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next lesson, we will </a:t>
            </a:r>
            <a:r>
              <a:rPr lang="en-US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painting complementary value scales.</a:t>
            </a:r>
            <a:endParaRPr lang="en-US" sz="2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0A24FFF-226A-E233-8B0E-6C6B2DE8C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5485" y="2331555"/>
            <a:ext cx="2986053" cy="39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31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788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3BF27-9D5F-A440-7D1F-7014FBD3BA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1628" y="1822000"/>
            <a:ext cx="1817914" cy="369332"/>
          </a:xfrm>
        </p:spPr>
        <p:txBody>
          <a:bodyPr/>
          <a:lstStyle/>
          <a:p>
            <a:r>
              <a:rPr lang="en-GB"/>
              <a:t>hue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5BA9D-052B-2537-81C7-E7C045C43C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1628" y="4049447"/>
            <a:ext cx="1817914" cy="738664"/>
          </a:xfrm>
        </p:spPr>
        <p:txBody>
          <a:bodyPr/>
          <a:lstStyle/>
          <a:p>
            <a:r>
              <a:rPr lang="en-GB"/>
              <a:t>analogous colours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C6D2B1-AEB6-FB48-FC51-81CBACC0C5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62213" y="4049713"/>
            <a:ext cx="2894012" cy="1107996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AU">
                <a:ea typeface="Calibri"/>
              </a:rPr>
              <a:t>Colours that are next to each other on the colour wheel.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12810-93A9-6944-AB75-9831C07F49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62213" y="1819275"/>
            <a:ext cx="2894012" cy="738664"/>
          </a:xfrm>
        </p:spPr>
        <p:txBody>
          <a:bodyPr/>
          <a:lstStyle/>
          <a:p>
            <a:r>
              <a:rPr lang="en-US"/>
              <a:t>Another word for colour.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140C77-781F-981C-FC0D-3010E86BE6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4406" y="4111124"/>
            <a:ext cx="2077638" cy="20607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Colored pencils">
            <a:extLst>
              <a:ext uri="{FF2B5EF4-FFF2-40B4-BE49-F238E27FC236}">
                <a16:creationId xmlns:a16="http://schemas.microsoft.com/office/drawing/2014/main" id="{B98C3FB0-D986-AB9A-89C3-C1641B3EFC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896" y="1815119"/>
            <a:ext cx="3108645" cy="206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2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02080-B46A-28A2-8A36-669F4D44A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9F8654-19BF-424D-34C8-BF2397B6785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1628" y="1771200"/>
            <a:ext cx="1817914" cy="677108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sz="2200"/>
              <a:t>complementary colours</a:t>
            </a:r>
            <a:endParaRPr lang="en-US" sz="2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DA573-60B0-0826-1C03-77F2B469E23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1628" y="4062147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ea typeface="Calibri"/>
              </a:rPr>
              <a:t>neutral colour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61A17-73D7-5996-6E3D-B5AD380785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62213" y="4062413"/>
            <a:ext cx="2894012" cy="1107996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AU"/>
              <a:t>A colour without much intensity, appearing dull or not bright. </a:t>
            </a:r>
            <a:endParaRPr lang="en-AU">
              <a:ea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08A7F-5B03-4F78-A1EC-17FCAF58E7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62213" y="1768475"/>
            <a:ext cx="2894012" cy="1107996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AU"/>
              <a:t>Colours that are across from each other in the colour wheel.</a:t>
            </a:r>
            <a:endParaRPr lang="en-AU">
              <a:ea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16BB1-9B11-A9F5-9D86-2255FBDFE9B6}"/>
              </a:ext>
            </a:extLst>
          </p:cNvPr>
          <p:cNvSpPr txBox="1"/>
          <p:nvPr/>
        </p:nvSpPr>
        <p:spPr>
          <a:xfrm>
            <a:off x="1769806" y="185829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Placeholder 19">
            <a:extLst>
              <a:ext uri="{FF2B5EF4-FFF2-40B4-BE49-F238E27FC236}">
                <a16:creationId xmlns:a16="http://schemas.microsoft.com/office/drawing/2014/main" id="{7F83987F-8173-7BE1-7C36-3FBAE5CBE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0111" y="4071677"/>
            <a:ext cx="3116295" cy="2230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71DA5-CD03-3761-E58A-2ECFB80B1A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9" b="1149"/>
          <a:stretch/>
        </p:blipFill>
        <p:spPr>
          <a:xfrm>
            <a:off x="5670546" y="1750775"/>
            <a:ext cx="2563817" cy="219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4AC6E-B222-41B7-4302-52D4675D6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637E266-4256-42AC-2E5A-85D3D81709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095499" y="1268413"/>
            <a:ext cx="4976698" cy="497669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9DB8A-10DF-7964-C608-E9C22C0A091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The Colour Wheel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5B393-6C68-127E-3438-62EDA457EBC7}"/>
              </a:ext>
            </a:extLst>
          </p:cNvPr>
          <p:cNvSpPr txBox="1"/>
          <p:nvPr/>
        </p:nvSpPr>
        <p:spPr>
          <a:xfrm>
            <a:off x="1393370" y="1621971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C4FE83-0FE2-A9FA-5C11-0D1F20D4D167}"/>
              </a:ext>
            </a:extLst>
          </p:cNvPr>
          <p:cNvSpPr txBox="1"/>
          <p:nvPr/>
        </p:nvSpPr>
        <p:spPr>
          <a:xfrm>
            <a:off x="849085" y="14913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D38638-5E94-1F26-C5CB-D2C7E6DDDC02}"/>
              </a:ext>
            </a:extLst>
          </p:cNvPr>
          <p:cNvSpPr txBox="1"/>
          <p:nvPr/>
        </p:nvSpPr>
        <p:spPr>
          <a:xfrm>
            <a:off x="587828" y="1284514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6C1F70-0A66-94D6-CC51-366A1DCA90C9}"/>
              </a:ext>
            </a:extLst>
          </p:cNvPr>
          <p:cNvSpPr txBox="1"/>
          <p:nvPr/>
        </p:nvSpPr>
        <p:spPr>
          <a:xfrm>
            <a:off x="6466113" y="15675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8E6956-F81E-5A15-F854-3BB4730764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499" y="1332027"/>
            <a:ext cx="4953001" cy="497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50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0378E-C909-DDBB-73B1-9FA146CEB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8FF8A-BD8E-F0B3-9413-56C1F3106D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Analogous Colours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F0BCD-B6AB-7423-52D1-204EE7BF6D68}"/>
              </a:ext>
            </a:extLst>
          </p:cNvPr>
          <p:cNvSpPr txBox="1"/>
          <p:nvPr/>
        </p:nvSpPr>
        <p:spPr>
          <a:xfrm>
            <a:off x="1393370" y="1621971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491CB4-36F3-A09D-7459-4D7CE7C8E7F3}"/>
              </a:ext>
            </a:extLst>
          </p:cNvPr>
          <p:cNvSpPr txBox="1"/>
          <p:nvPr/>
        </p:nvSpPr>
        <p:spPr>
          <a:xfrm>
            <a:off x="849085" y="14913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E5F254-7E36-2B5E-D43F-3AE82A97E4F7}"/>
              </a:ext>
            </a:extLst>
          </p:cNvPr>
          <p:cNvSpPr txBox="1"/>
          <p:nvPr/>
        </p:nvSpPr>
        <p:spPr>
          <a:xfrm>
            <a:off x="587828" y="1284514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F625F-8B4E-E58F-CC59-CE263E61087C}"/>
              </a:ext>
            </a:extLst>
          </p:cNvPr>
          <p:cNvSpPr txBox="1"/>
          <p:nvPr/>
        </p:nvSpPr>
        <p:spPr>
          <a:xfrm>
            <a:off x="6466113" y="15675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61CA94-9220-9C11-7428-9BD05257CC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499" y="1332027"/>
            <a:ext cx="4953001" cy="49766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323258-8904-9124-CFB3-5B4D23CEF095}"/>
              </a:ext>
            </a:extLst>
          </p:cNvPr>
          <p:cNvGrpSpPr/>
          <p:nvPr/>
        </p:nvGrpSpPr>
        <p:grpSpPr>
          <a:xfrm rot="7393938">
            <a:off x="4854618" y="823678"/>
            <a:ext cx="1279422" cy="2903552"/>
            <a:chOff x="2166843" y="2339904"/>
            <a:chExt cx="1279422" cy="290355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18F5E23-266F-CDDF-18B0-2F07BC2E7F9E}"/>
                </a:ext>
              </a:extLst>
            </p:cNvPr>
            <p:cNvSpPr/>
            <p:nvPr/>
          </p:nvSpPr>
          <p:spPr>
            <a:xfrm>
              <a:off x="2458604" y="4288768"/>
              <a:ext cx="987661" cy="954688"/>
            </a:xfrm>
            <a:prstGeom prst="ellipse">
              <a:avLst/>
            </a:prstGeom>
            <a:noFill/>
            <a:ln w="120650">
              <a:solidFill>
                <a:srgbClr val="065E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497EEC5-9535-0FDA-6849-0394DA968BB0}"/>
                </a:ext>
              </a:extLst>
            </p:cNvPr>
            <p:cNvSpPr/>
            <p:nvPr/>
          </p:nvSpPr>
          <p:spPr>
            <a:xfrm>
              <a:off x="2166843" y="3358233"/>
              <a:ext cx="987661" cy="954688"/>
            </a:xfrm>
            <a:prstGeom prst="ellipse">
              <a:avLst/>
            </a:prstGeom>
            <a:noFill/>
            <a:ln w="120650">
              <a:solidFill>
                <a:srgbClr val="065E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8A621D5-3F59-B4CD-A8C6-B3953094DBBB}"/>
                </a:ext>
              </a:extLst>
            </p:cNvPr>
            <p:cNvSpPr/>
            <p:nvPr/>
          </p:nvSpPr>
          <p:spPr>
            <a:xfrm>
              <a:off x="2386853" y="2339904"/>
              <a:ext cx="942373" cy="954688"/>
            </a:xfrm>
            <a:prstGeom prst="ellipse">
              <a:avLst/>
            </a:prstGeom>
            <a:noFill/>
            <a:ln w="120650">
              <a:solidFill>
                <a:srgbClr val="065E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B97038-5FCF-3BCA-9EB2-554024899846}"/>
              </a:ext>
            </a:extLst>
          </p:cNvPr>
          <p:cNvGrpSpPr/>
          <p:nvPr/>
        </p:nvGrpSpPr>
        <p:grpSpPr>
          <a:xfrm rot="16613392">
            <a:off x="2869472" y="3889501"/>
            <a:ext cx="1738151" cy="2779425"/>
            <a:chOff x="2221405" y="1500634"/>
            <a:chExt cx="1738151" cy="277942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B86ACE0-94B0-3EAF-A703-80C3CFB80121}"/>
                </a:ext>
              </a:extLst>
            </p:cNvPr>
            <p:cNvSpPr/>
            <p:nvPr/>
          </p:nvSpPr>
          <p:spPr>
            <a:xfrm>
              <a:off x="2971895" y="1500634"/>
              <a:ext cx="987661" cy="954688"/>
            </a:xfrm>
            <a:prstGeom prst="ellipse">
              <a:avLst/>
            </a:prstGeom>
            <a:noFill/>
            <a:ln w="120650">
              <a:solidFill>
                <a:srgbClr val="065E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A57098D-AB69-2E62-4F7F-2C9C3A0D6A39}"/>
                </a:ext>
              </a:extLst>
            </p:cNvPr>
            <p:cNvSpPr/>
            <p:nvPr/>
          </p:nvSpPr>
          <p:spPr>
            <a:xfrm>
              <a:off x="2221405" y="3325371"/>
              <a:ext cx="987661" cy="954688"/>
            </a:xfrm>
            <a:prstGeom prst="ellipse">
              <a:avLst/>
            </a:prstGeom>
            <a:noFill/>
            <a:ln w="120650">
              <a:solidFill>
                <a:srgbClr val="065E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50892A0-B7FC-43E5-BA46-62A633372F68}"/>
                </a:ext>
              </a:extLst>
            </p:cNvPr>
            <p:cNvSpPr/>
            <p:nvPr/>
          </p:nvSpPr>
          <p:spPr>
            <a:xfrm>
              <a:off x="2386853" y="2339904"/>
              <a:ext cx="942373" cy="954688"/>
            </a:xfrm>
            <a:prstGeom prst="ellipse">
              <a:avLst/>
            </a:prstGeom>
            <a:noFill/>
            <a:ln w="120650">
              <a:solidFill>
                <a:srgbClr val="065E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812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CD453A-5F6A-3DD3-684A-46346F0397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304925"/>
            <a:ext cx="8237538" cy="369332"/>
          </a:xfrm>
        </p:spPr>
        <p:txBody>
          <a:bodyPr/>
          <a:lstStyle/>
          <a:p>
            <a:r>
              <a:rPr lang="en-GB"/>
              <a:t>On a colour wheel, analogous colours are…</a:t>
            </a:r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6C10EE-4EBC-C7AA-2573-3C25F3589541}"/>
              </a:ext>
            </a:extLst>
          </p:cNvPr>
          <p:cNvSpPr txBox="1"/>
          <p:nvPr/>
        </p:nvSpPr>
        <p:spPr>
          <a:xfrm rot="345843">
            <a:off x="728374" y="3932889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the brightest colours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F613E-D2DC-4A25-A167-B9F328A6826A}"/>
              </a:ext>
            </a:extLst>
          </p:cNvPr>
          <p:cNvSpPr txBox="1"/>
          <p:nvPr/>
        </p:nvSpPr>
        <p:spPr>
          <a:xfrm>
            <a:off x="3581539" y="4094376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the darkest colours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0E2BD6-2771-FC98-4F8D-A6314CB2E414}"/>
              </a:ext>
            </a:extLst>
          </p:cNvPr>
          <p:cNvSpPr txBox="1"/>
          <p:nvPr/>
        </p:nvSpPr>
        <p:spPr>
          <a:xfrm rot="21427021">
            <a:off x="6389440" y="3827264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colours beside each other that are harmonious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41F1F-7EBC-B5CC-20CD-55A4C1728FAD}"/>
              </a:ext>
            </a:extLst>
          </p:cNvPr>
          <p:cNvSpPr txBox="1"/>
          <p:nvPr/>
        </p:nvSpPr>
        <p:spPr>
          <a:xfrm>
            <a:off x="4291781" y="76691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EAD61B-066E-70AD-C14A-F56A220E50D2}"/>
              </a:ext>
            </a:extLst>
          </p:cNvPr>
          <p:cNvSpPr txBox="1"/>
          <p:nvPr/>
        </p:nvSpPr>
        <p:spPr>
          <a:xfrm>
            <a:off x="3436374" y="56043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0ADC57-1B76-23F7-1138-B9D33F97320C}"/>
              </a:ext>
            </a:extLst>
          </p:cNvPr>
          <p:cNvGrpSpPr/>
          <p:nvPr/>
        </p:nvGrpSpPr>
        <p:grpSpPr>
          <a:xfrm>
            <a:off x="380135" y="2498399"/>
            <a:ext cx="5557481" cy="3810326"/>
            <a:chOff x="418309" y="2172281"/>
            <a:chExt cx="5557481" cy="3932028"/>
          </a:xfrm>
        </p:grpSpPr>
        <p:pic>
          <p:nvPicPr>
            <p:cNvPr id="4" name="Picture 3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1386EDCE-4FBD-9B26-00FD-54CE96137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8938"/>
            <a:stretch/>
          </p:blipFill>
          <p:spPr>
            <a:xfrm>
              <a:off x="418309" y="2172281"/>
              <a:ext cx="2722921" cy="3932028"/>
            </a:xfrm>
            <a:prstGeom prst="rect">
              <a:avLst/>
            </a:prstGeom>
          </p:spPr>
        </p:pic>
        <p:pic>
          <p:nvPicPr>
            <p:cNvPr id="5" name="Picture 4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EF3824A9-91A4-5EC6-43A2-82078A24E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545"/>
            <a:stretch/>
          </p:blipFill>
          <p:spPr>
            <a:xfrm>
              <a:off x="3084318" y="2172281"/>
              <a:ext cx="2891472" cy="3932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48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  <p:tag name="ARTICULATE_DESIGN_ID_CUSTOM DESIGN" val="JizD6fQG"/>
  <p:tag name="ARTICULATE_DESIGN_ID_5_OFFICE THEME" val="trXBsvWs"/>
  <p:tag name="ARTICULATE_DESIGN_ID_GGSA_CURRICULUM_PPT_THEME" val="kbp9wEbE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SharedWithUsers xmlns="f315eb64-a02b-4bd5-a84c-38ab918c4ccd">
      <UserInfo>
        <DisplayName>Vanessa Leonhardt - Archive</DisplayName>
        <AccountId>208</AccountId>
        <AccountType/>
      </UserInfo>
      <UserInfo>
        <DisplayName>Jacqui Castorina</DisplayName>
        <AccountId>112</AccountId>
        <AccountType/>
      </UserInfo>
    </SharedWithUsers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 xmlns="f315eb64-a02b-4bd5-a84c-38ab918c4ccd">3KN27SNVY5CS-90160594-427523</_dlc_DocId>
    <_dlc_DocIdPersistId xmlns="f315eb64-a02b-4bd5-a84c-38ab918c4ccd">false</_dlc_DocIdPersistId>
    <_dlc_DocIdUrl xmlns="f315eb64-a02b-4bd5-a84c-38ab918c4ccd">
      <Url>https://ggsaus.sharepoint.com/sites/Curriculum/_layouts/15/DocIdRedir.aspx?ID=3KN27SNVY5CS-90160594-427523</Url>
      <Description>3KN27SNVY5CS-90160594-427523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schemas.microsoft.com/sharepoint/v3/fields"/>
    <ds:schemaRef ds:uri="http://schemas.microsoft.com/office/2006/documentManagement/types"/>
    <ds:schemaRef ds:uri="f315eb64-a02b-4bd5-a84c-38ab918c4ccd"/>
    <ds:schemaRef ds:uri="d63ea73a-d7e6-4e3a-bf41-d78273581467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FC7A98E-A2E8-4CC8-9F5B-41EEC071F339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201C80E3-7085-4EFA-9580-9B95782F31B4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5</TotalTime>
  <Words>560</Words>
  <Application>Microsoft Office PowerPoint</Application>
  <PresentationFormat>On-screen Show (4:3)</PresentationFormat>
  <Paragraphs>69</Paragraphs>
  <Slides>41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</vt:lpstr>
      <vt:lpstr>Calibri</vt:lpstr>
      <vt:lpstr>Calibri Light</vt:lpstr>
      <vt:lpstr>Gotham-Light</vt:lpstr>
      <vt:lpstr>Ink Free</vt:lpstr>
      <vt:lpstr>GGSA_Curriculum_PPT_Theme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Fiona Tye</cp:lastModifiedBy>
  <cp:revision>2</cp:revision>
  <cp:lastPrinted>2021-04-07T01:54:21Z</cp:lastPrinted>
  <dcterms:created xsi:type="dcterms:W3CDTF">2017-09-25T17:46:47Z</dcterms:created>
  <dcterms:modified xsi:type="dcterms:W3CDTF">2025-11-24T10:09:10Z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_dlc_DocIdItemGuid">
    <vt:lpwstr>c1b46e78-cd4f-4504-a8f0-0422ba192d4b</vt:lpwstr>
  </property>
  <property fmtid="{D5CDD505-2E9C-101B-9397-08002B2CF9AE}" pid="5" name="dcProductDevelopment">
    <vt:bool>false</vt:bool>
  </property>
  <property fmtid="{D5CDD505-2E9C-101B-9397-08002B2CF9AE}" pid="6" name="dcInternalEvaluationLibrary">
    <vt:bool>false</vt:bool>
  </property>
  <property fmtid="{D5CDD505-2E9C-101B-9397-08002B2CF9AE}" pid="7" name="dcMarketingServices">
    <vt:bool>false</vt:bool>
  </property>
  <property fmtid="{D5CDD505-2E9C-101B-9397-08002B2CF9AE}" pid="8" name="dcIntranet">
    <vt:bool>false</vt:bool>
  </property>
  <property fmtid="{D5CDD505-2E9C-101B-9397-08002B2CF9AE}" pid="9" name="dcExternalEvaluationLibrary">
    <vt:bool>false</vt:bool>
  </property>
  <property fmtid="{D5CDD505-2E9C-101B-9397-08002B2CF9AE}" pid="10" name="dcSchoolsAllStaff">
    <vt:bool>false</vt:bool>
  </property>
  <property fmtid="{D5CDD505-2E9C-101B-9397-08002B2CF9AE}" pid="11" name="dcDirectors">
    <vt:bool>false</vt:bool>
  </property>
  <property fmtid="{D5CDD505-2E9C-101B-9397-08002B2CF9AE}" pid="12" name="dcGreatTeachingPortal">
    <vt:bool>false</vt:bool>
  </property>
  <property fmtid="{D5CDD505-2E9C-101B-9397-08002B2CF9AE}" pid="13" name="dcBrochureStand">
    <vt:bool>false</vt:bool>
  </property>
  <property fmtid="{D5CDD505-2E9C-101B-9397-08002B2CF9AE}" pid="14" name="dcSchoolPrincipals">
    <vt:bool>false</vt:bool>
  </property>
  <property fmtid="{D5CDD505-2E9C-101B-9397-08002B2CF9AE}" pid="15" name="dcWebsite">
    <vt:bool>false</vt:bool>
  </property>
  <property fmtid="{D5CDD505-2E9C-101B-9397-08002B2CF9AE}" pid="16" name="dcDigitalDatabase">
    <vt:bool>false</vt:bool>
  </property>
  <property fmtid="{D5CDD505-2E9C-101B-9397-08002B2CF9AE}" pid="17" name="dcProductFolders">
    <vt:bool>false</vt:bool>
  </property>
  <property fmtid="{D5CDD505-2E9C-101B-9397-08002B2CF9AE}" pid="18" name="dcCEOSocialMedia">
    <vt:bool>false</vt:bool>
  </property>
  <property fmtid="{D5CDD505-2E9C-101B-9397-08002B2CF9AE}" pid="19" name="dcBusinessServices">
    <vt:bool>false</vt:bool>
  </property>
  <property fmtid="{D5CDD505-2E9C-101B-9397-08002B2CF9AE}" pid="20" name="dcInfoHub">
    <vt:bool>false</vt:bool>
  </property>
  <property fmtid="{D5CDD505-2E9C-101B-9397-08002B2CF9AE}" pid="21" name="dcManagement">
    <vt:bool>false</vt:bool>
  </property>
  <property fmtid="{D5CDD505-2E9C-101B-9397-08002B2CF9AE}" pid="22" name="dcSchoolPartnerships">
    <vt:bool>false</vt:bool>
  </property>
  <property fmtid="{D5CDD505-2E9C-101B-9397-08002B2CF9AE}" pid="23" name="dcCurriculumResourceLibrary">
    <vt:bool>false</vt:bool>
  </property>
  <property fmtid="{D5CDD505-2E9C-101B-9397-08002B2CF9AE}" pid="24" name="dcAllGGSAStaff">
    <vt:bool>false</vt:bool>
  </property>
  <property fmtid="{D5CDD505-2E9C-101B-9397-08002B2CF9AE}" pid="25" name="dcSocialMedia">
    <vt:bool>false</vt:bool>
  </property>
  <property fmtid="{D5CDD505-2E9C-101B-9397-08002B2CF9AE}" pid="26" name="MediaServiceImageTags">
    <vt:lpwstr/>
  </property>
  <property fmtid="{D5CDD505-2E9C-101B-9397-08002B2CF9AE}" pid="27" name="xd_ProgID">
    <vt:lpwstr/>
  </property>
  <property fmtid="{D5CDD505-2E9C-101B-9397-08002B2CF9AE}" pid="28" name="_ColorHex">
    <vt:lpwstr/>
  </property>
  <property fmtid="{D5CDD505-2E9C-101B-9397-08002B2CF9AE}" pid="29" name="ComplianceAssetId">
    <vt:lpwstr/>
  </property>
  <property fmtid="{D5CDD505-2E9C-101B-9397-08002B2CF9AE}" pid="30" name="auditStatus">
    <vt:lpwstr>Created</vt:lpwstr>
  </property>
  <property fmtid="{D5CDD505-2E9C-101B-9397-08002B2CF9AE}" pid="31" name="TemplateUrl">
    <vt:lpwstr/>
  </property>
  <property fmtid="{D5CDD505-2E9C-101B-9397-08002B2CF9AE}" pid="32" name="_ExtendedDescription">
    <vt:lpwstr/>
  </property>
  <property fmtid="{D5CDD505-2E9C-101B-9397-08002B2CF9AE}" pid="33" name="_ColorTag">
    <vt:lpwstr/>
  </property>
  <property fmtid="{D5CDD505-2E9C-101B-9397-08002B2CF9AE}" pid="34" name="xd_Signature">
    <vt:bool>false</vt:bool>
  </property>
  <property fmtid="{D5CDD505-2E9C-101B-9397-08002B2CF9AE}" pid="35" name="_Emoji">
    <vt:lpwstr/>
  </property>
  <property fmtid="{D5CDD505-2E9C-101B-9397-08002B2CF9AE}" pid="36" name="Request">
    <vt:lpwstr>, </vt:lpwstr>
  </property>
  <property fmtid="{D5CDD505-2E9C-101B-9397-08002B2CF9AE}" pid="37" name="TriggerFlowInfo">
    <vt:lpwstr/>
  </property>
  <property fmtid="{D5CDD505-2E9C-101B-9397-08002B2CF9AE}" pid="38" name="ReviewedbyNP">
    <vt:bool>false</vt:bool>
  </property>
  <property fmtid="{D5CDD505-2E9C-101B-9397-08002B2CF9AE}" pid="39" name="_dlc_DocId">
    <vt:lpwstr>GGSAPD-1028343255-314296</vt:lpwstr>
  </property>
  <property fmtid="{D5CDD505-2E9C-101B-9397-08002B2CF9AE}" pid="40" name="_dlc_DocIdPersistId">
    <vt:bool>false</vt:bool>
  </property>
  <property fmtid="{D5CDD505-2E9C-101B-9397-08002B2CF9AE}" pid="41" name="_dlc_DocIdUrl">
    <vt:lpwstr>https://ggsaus.sharepoint.com/sites/ProductDevelopment/_layouts/15/DocIdRedir.aspx?ID=GGSAPD-1028343255-314296, GGSAPD-1028343255-314296</vt:lpwstr>
  </property>
  <property fmtid="{D5CDD505-2E9C-101B-9397-08002B2CF9AE}" pid="42" name="ArticulateGUID">
    <vt:lpwstr>B1340082-0FCA-4CCD-B156-0F48728CEE56</vt:lpwstr>
  </property>
  <property fmtid="{D5CDD505-2E9C-101B-9397-08002B2CF9AE}" pid="43" name="ArticulatePath">
    <vt:lpwstr>https://ggsaus.sharepoint.com/sites/Curriculum/Shared Documents/03 English/04 Oz-e-Writing/04 Product/01 Build/05 Year 4/01 Narrative (Creative)/02 Lessons/OZEWRI Y4 NAR Template V1 20230810</vt:lpwstr>
  </property>
</Properties>
</file>