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notesSlides/notesSlide19.xml" ContentType="application/vnd.openxmlformats-officedocument.presentationml.notesSlide+xml"/>
  <Override PartName="/ppt/ink/ink2.xml" ContentType="application/inkml+xml"/>
  <Override PartName="/ppt/notesSlides/notesSlide20.xml" ContentType="application/vnd.openxmlformats-officedocument.presentationml.notesSlide+xml"/>
  <Override PartName="/ppt/ink/ink3.xml" ContentType="application/inkml+xml"/>
  <Override PartName="/ppt/notesSlides/notesSlide21.xml" ContentType="application/vnd.openxmlformats-officedocument.presentationml.notesSlide+xml"/>
  <Override PartName="/ppt/ink/ink4.xml" ContentType="application/inkml+xml"/>
  <Override PartName="/ppt/notesSlides/notesSlide22.xml" ContentType="application/vnd.openxmlformats-officedocument.presentationml.notesSlide+xml"/>
  <Override PartName="/ppt/ink/ink5.xml" ContentType="application/inkml+xml"/>
  <Override PartName="/ppt/notesSlides/notesSlide23.xml" ContentType="application/vnd.openxmlformats-officedocument.presentationml.notesSlide+xml"/>
  <Override PartName="/ppt/ink/ink6.xml" ContentType="application/inkml+xml"/>
  <Override PartName="/ppt/notesSlides/notesSlide24.xml" ContentType="application/vnd.openxmlformats-officedocument.presentationml.notesSlide+xml"/>
  <Override PartName="/ppt/ink/ink7.xml" ContentType="application/inkml+xml"/>
  <Override PartName="/ppt/notesSlides/notesSlide25.xml" ContentType="application/vnd.openxmlformats-officedocument.presentationml.notesSlide+xml"/>
  <Override PartName="/ppt/ink/ink8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242" r:id="rId6"/>
  </p:sldMasterIdLst>
  <p:notesMasterIdLst>
    <p:notesMasterId r:id="rId46"/>
  </p:notesMasterIdLst>
  <p:handoutMasterIdLst>
    <p:handoutMasterId r:id="rId47"/>
  </p:handoutMasterIdLst>
  <p:sldIdLst>
    <p:sldId id="1964" r:id="rId7"/>
    <p:sldId id="1979" r:id="rId8"/>
    <p:sldId id="1980" r:id="rId9"/>
    <p:sldId id="1981" r:id="rId10"/>
    <p:sldId id="261" r:id="rId11"/>
    <p:sldId id="1941" r:id="rId12"/>
    <p:sldId id="1982" r:id="rId13"/>
    <p:sldId id="1994" r:id="rId14"/>
    <p:sldId id="1995" r:id="rId15"/>
    <p:sldId id="1985" r:id="rId16"/>
    <p:sldId id="1966" r:id="rId17"/>
    <p:sldId id="1989" r:id="rId18"/>
    <p:sldId id="1975" r:id="rId19"/>
    <p:sldId id="1987" r:id="rId20"/>
    <p:sldId id="1988" r:id="rId21"/>
    <p:sldId id="1900" r:id="rId22"/>
    <p:sldId id="1971" r:id="rId23"/>
    <p:sldId id="1891" r:id="rId24"/>
    <p:sldId id="1924" r:id="rId25"/>
    <p:sldId id="1906" r:id="rId26"/>
    <p:sldId id="1907" r:id="rId27"/>
    <p:sldId id="1913" r:id="rId28"/>
    <p:sldId id="1990" r:id="rId29"/>
    <p:sldId id="1991" r:id="rId30"/>
    <p:sldId id="1992" r:id="rId31"/>
    <p:sldId id="1976" r:id="rId32"/>
    <p:sldId id="279" r:id="rId33"/>
    <p:sldId id="1959" r:id="rId34"/>
    <p:sldId id="1993" r:id="rId35"/>
    <p:sldId id="1919" r:id="rId36"/>
    <p:sldId id="1978" r:id="rId37"/>
    <p:sldId id="1961" r:id="rId38"/>
    <p:sldId id="1963" r:id="rId39"/>
    <p:sldId id="1902" r:id="rId40"/>
    <p:sldId id="285" r:id="rId41"/>
    <p:sldId id="286" r:id="rId42"/>
    <p:sldId id="287" r:id="rId43"/>
    <p:sldId id="1983" r:id="rId44"/>
    <p:sldId id="295" r:id="rId45"/>
  </p:sldIdLst>
  <p:sldSz cx="9144000" cy="6858000" type="screen4x3"/>
  <p:notesSz cx="7019925" cy="9305925"/>
  <p:custDataLst>
    <p:tags r:id="rId4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AA0BCC-F1F0-4C86-A7D6-CC2B90DF0816}">
          <p14:sldIdLst>
            <p14:sldId id="1964"/>
            <p14:sldId id="1979"/>
            <p14:sldId id="1980"/>
            <p14:sldId id="1981"/>
            <p14:sldId id="261"/>
            <p14:sldId id="1941"/>
            <p14:sldId id="1982"/>
            <p14:sldId id="1994"/>
            <p14:sldId id="1995"/>
            <p14:sldId id="1985"/>
            <p14:sldId id="1966"/>
            <p14:sldId id="1989"/>
            <p14:sldId id="1975"/>
            <p14:sldId id="1987"/>
            <p14:sldId id="1988"/>
            <p14:sldId id="1900"/>
            <p14:sldId id="1971"/>
            <p14:sldId id="1891"/>
            <p14:sldId id="1924"/>
            <p14:sldId id="1906"/>
            <p14:sldId id="1907"/>
            <p14:sldId id="1913"/>
            <p14:sldId id="1990"/>
            <p14:sldId id="1991"/>
            <p14:sldId id="1992"/>
            <p14:sldId id="1976"/>
            <p14:sldId id="279"/>
            <p14:sldId id="1959"/>
            <p14:sldId id="1993"/>
            <p14:sldId id="1919"/>
            <p14:sldId id="1978"/>
            <p14:sldId id="1961"/>
            <p14:sldId id="1963"/>
            <p14:sldId id="1902"/>
            <p14:sldId id="285"/>
            <p14:sldId id="286"/>
            <p14:sldId id="287"/>
            <p14:sldId id="1983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  <p15:guide id="5" pos="2903" userDrawn="1">
          <p15:clr>
            <a:srgbClr val="A4A3A4"/>
          </p15:clr>
        </p15:guide>
        <p15:guide id="6" pos="54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FD907-E8D3-4FEF-010B-B12E1FDB0339}" name="Gayle Oddy" initials="GO" userId="S::goddy@goodtogreatschools.org.au::61c9dd14-8266-4dbc-b27d-5a316dd0cb9a" providerId="AD"/>
  <p188:author id="{A6AC7215-EFF1-4DF3-8770-06CDD64D521A}" name="Sam Montgomery" initials="SM" userId="S::smontgomery@goodtogreatschools.org.au::20cb40b5-e532-43af-b9d6-1e516ca86ce9" providerId="AD"/>
  <p188:author id="{BB1B8921-15C9-43E3-4B53-2A3BA19A7A87}" name="Silea Rive" initials="" userId="S::srive@goodtogreatschools.org.au::891173ba-4b43-41f1-bd85-b99557e25871" providerId="AD"/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68DDD684-E5B2-C177-028C-3C3550873A11}" name="Charlie Archbold" initials="CA" userId="S::carchbold@goodtogreatschools.org.au::20494d59-2eb0-43d7-a5ea-5b7b8a6c4e79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0AFB41B8-7167-5D76-51B8-A601870F901D}" name="Sara Hodgson Brown" initials="SB" userId="S::shodgsonbrown@goodtogreatschools.org.au::55abe0ab-6bea-4dc8-9867-e8721f5c6272" providerId="AD"/>
  <p188:author id="{6A9E23C0-6D0E-4F15-AC68-010E7D37CA47}" name="Guest User" initials="GU" userId="S::urn:spo:anon#2d5b159215d3c98f851f7dcf4fc79503fa7b3a04e1c1ae3278d2c243c61046ce::" providerId="AD"/>
  <p188:author id="{A270C1D9-1FE4-4F29-1511-8C3D756B9DB4}" name="Shirley Serban" initials="SS" userId="S::sserban@goodtogreatschools.org.au::7f207fc8-03d1-48c7-9795-2440acc08cbb" providerId="AD"/>
  <p188:author id="{60D71BFA-D23D-DCCE-B468-3F01F77525D0}" name="Michael  Mannix" initials="MM" userId="S::mmannix@goodtogreatschools.org.au::25cec81d-e844-4caf-a016-856a04668e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0000"/>
    <a:srgbClr val="12B7C4"/>
    <a:srgbClr val="065E49"/>
    <a:srgbClr val="08765C"/>
    <a:srgbClr val="177F99"/>
    <a:srgbClr val="0DBF95"/>
    <a:srgbClr val="0B9977"/>
    <a:srgbClr val="0F9EA9"/>
    <a:srgbClr val="0FA2AD"/>
    <a:srgbClr val="0E9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39F09A-8453-447B-B956-D75BF0E7B731}" v="2" dt="2025-11-24T10:20:43.1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79" autoAdjust="0"/>
  </p:normalViewPr>
  <p:slideViewPr>
    <p:cSldViewPr snapToGrid="0">
      <p:cViewPr varScale="1">
        <p:scale>
          <a:sx n="94" d="100"/>
          <a:sy n="94" d="100"/>
        </p:scale>
        <p:origin x="1038" y="408"/>
      </p:cViewPr>
      <p:guideLst>
        <p:guide orient="horz" pos="527"/>
        <p:guide pos="272"/>
        <p:guide orient="horz" pos="3974"/>
        <p:guide orient="horz" pos="799"/>
        <p:guide pos="2903"/>
        <p:guide pos="54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gs" Target="tags/tag1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9T05:23:46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21280 7722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8425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629D1-060D-C5E6-35C6-54107739C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139542-0C4F-DBE2-F91C-53A6282C60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9C89E7-F100-FD30-339E-9EFB26CA1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sz="4000">
              <a:solidFill>
                <a:srgbClr val="000000"/>
              </a:solidFill>
              <a:effectLst/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8757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D1BB7-B7D9-43BB-F86E-4B18AFA1B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591641-3242-9D3B-6D75-BAF91987E5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3CFF47-450F-16E7-86CB-AFDED1F89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lvl="0"/>
            <a:endParaRPr lang="en-AU" b="0" i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410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C0AC2-4CC2-02FF-8A3A-E9E1BF0A2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22F1C5-9358-E679-F55B-AF48460F60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B4EF87-39B4-7FFA-88A1-E3EF8E301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lvl="0"/>
            <a:endParaRPr lang="en-AU" sz="1200" i="1" kern="1200">
              <a:solidFill>
                <a:schemeClr val="tx1"/>
              </a:solidFill>
              <a:effectLst/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9817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1A293-9D60-1899-0F39-CE3F734CA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1C4E8-D732-CB3E-0230-FFEA7AAAE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AE853B-3FB6-CC66-D4A7-6C9B02F34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lvl="0"/>
            <a:endParaRPr lang="en-AU" i="1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0481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3B1F9-1758-EB74-740B-FEE29AF25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9DD64A-0EFE-79AF-F3B5-3DBC0E16E2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B7FB78-38AA-7A59-9B72-8AA846019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lvl="0"/>
            <a:endParaRPr lang="en-AU" i="1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764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8158C-1654-7088-DB23-BA4042D6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35E937-1166-CC24-5913-A077B87B2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887F5A-9D4C-E717-1D3D-9A35A384C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lvl="0"/>
            <a:endParaRPr lang="en-AU" i="1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7987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800" b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614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8BA41-8F30-02C9-0CC5-2C31E99DC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D007D6-06EA-8015-DA3A-7EB5E97371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DB4FC0-9B2B-7911-84E3-8FB492230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AU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2752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ts val="1376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065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7903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756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078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092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148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96E87-4F61-8DF5-FFB9-BEBC37A11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376DA-2B56-AC95-B75C-7264FB559C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64A65-7A64-4A1E-9299-69D18C24A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320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FD366-906E-0D34-BE99-55DF1EB57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9A687-702C-920C-3F6F-D4A50F82E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1D4DF5-DEE0-9957-7120-F7488146C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74904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FE665-0CA5-CF74-9C21-8B3C5790B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67177B-CB2D-A896-C384-F2038FAC7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3495E9-8732-2427-AE5F-4CE5E8DA7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665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845AF-115E-73B8-8F4C-B7A79944E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EB513A-5B54-A603-5704-B2754A7F1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C1FE32-2BFC-C75C-F352-4DED4BB59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800" b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9581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b="0">
              <a:latin typeface="Arial"/>
              <a:ea typeface="MS Minch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1407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sz="1800" b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988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CA581-8753-5BEF-272D-409750443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7DD226-E753-15C7-7020-152E9743E1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4FB155-4236-41FA-1BB2-8CF26B6D2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sz="1800" b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3683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ea typeface="MS Minch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05134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2911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sz="180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079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i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5217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800" b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9746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80B7B-0C25-6B64-147F-BD4CB82DD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8E2C96-AF3D-960D-D763-4E5A248D5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8AB03-0CFC-F2D6-4941-2D1341824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800">
              <a:solidFill>
                <a:srgbClr val="000000"/>
              </a:solidFill>
              <a:latin typeface="Arial"/>
              <a:ea typeface="MS Minch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9007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800" b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4965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sz="1800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0110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9525" indent="0">
              <a:tabLst/>
            </a:pPr>
            <a:endParaRPr lang="en-US" sz="1800" i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5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504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b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48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8969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i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58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48A56-A6F5-7D3B-E221-2FE256937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EF8D02-1982-289B-AF52-2D72153AA8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0317E1-0384-94A4-59C5-B5CC43D1A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sz="4000" b="0" i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5938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US" sz="4000">
              <a:solidFill>
                <a:srgbClr val="000000"/>
              </a:solidFill>
              <a:effectLst/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736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15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slideMaster" Target="../slideMasters/slideMaster1.xml"/><Relationship Id="rId4" Type="http://schemas.openxmlformats.org/officeDocument/2006/relationships/video" Target="../media/media2.mp4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ite: L3 and L7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C0AF7A8-9136-925D-1611-6A0A5AEDF269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pic>
        <p:nvPicPr>
          <p:cNvPr id="3" name="Picture 2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A68CADD9-C2B1-9EB2-9B13-548A7CFEB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DE29EE-19E0-9748-94E1-209D6C9039D6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i="0">
                <a:solidFill>
                  <a:schemeClr val="tx1"/>
                </a:solidFill>
                <a:latin typeface="+mn-lt"/>
              </a:rPr>
              <a:t>Responding to other artists’ work helps us learn and become better artists ourselves.</a:t>
            </a:r>
          </a:p>
        </p:txBody>
      </p:sp>
    </p:spTree>
    <p:extLst>
      <p:ext uri="{BB962C8B-B14F-4D97-AF65-F5344CB8AC3E}">
        <p14:creationId xmlns:p14="http://schemas.microsoft.com/office/powerpoint/2010/main" val="186988830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wo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-11723"/>
            <a:ext cx="9144000" cy="69170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96E3CE-0AEE-4C11-A16A-28B532E7A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513" y="5692775"/>
            <a:ext cx="8043862" cy="4794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Include Artwork Title, Artist’s name, and Date Created here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8394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Drawing Vocabulary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05913231"/>
              </p:ext>
            </p:extLst>
          </p:nvPr>
        </p:nvGraphicFramePr>
        <p:xfrm>
          <a:off x="452438" y="1268412"/>
          <a:ext cx="8239123" cy="504831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59035"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Word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29464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  <a:tr h="229464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AU" sz="1800" b="0" i="0" u="none" strike="noStrike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51273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628" y="1669600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CDD37EF-952B-E15B-78C1-976DFC6B51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628" y="4011347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9CDB251-895A-1D5D-47BC-F26E93C57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2061" y="4011347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2061" y="1667266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30397" y="1667266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B8955513-1CF5-9D02-202F-B0453C04CE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30397" y="4022233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350565236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548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4D451C-F663-DDF3-3C6E-7F87E68345B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17688544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14F1F-DE30-96DE-3D4E-5FA4801B2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10899F9-5B25-E267-A3BF-5777CF7F6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9993C5-B31C-78D9-3E74-AB6F75369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913B6BD-2AB9-D93C-6E45-E1E62A1FD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BB7C4C08-345D-13C0-8DA8-FDF46F6829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D910FB6E-F547-2B58-9301-F10471C2BC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70EF396D-F9A5-FDA2-3FA9-70ADD6295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13576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341BEE-8821-9D12-1B86-4E62669B0A10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A758519-109D-0C7D-085A-093A3130C6D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66951681"/>
              </p:ext>
            </p:extLst>
          </p:nvPr>
        </p:nvGraphicFramePr>
        <p:xfrm>
          <a:off x="465140" y="1397000"/>
          <a:ext cx="432757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994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07583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A291D4C-350F-096B-25F2-ECB668C42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68FEEFC-245D-24C1-5AB8-5AFE624BA9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6733E6F-4919-CF79-F570-6A9CC2DF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4129F6F5-E982-F7EB-CC55-C64B547BF0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1527171F-3433-11BD-9659-E296C911EF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9D0D68B-55EA-A520-5D3B-81A024F191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2550045-11ED-247C-FF66-B9D096AA6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74404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4653E38-07BD-DF6A-D117-A85E06DE94C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54607132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DE795AF-A60C-CD38-93DF-614C4DA33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D0C43F2-8F8D-5F3E-B8F1-46FBA7A05E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9245D08-AEC5-CC34-BCB6-0777765B90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55E4A95E-61C3-4A5D-B010-2D5A7F47E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458F7712-C062-D06A-BF28-6E94AA88F2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4485377A-E44A-0E4A-A54D-D1F92C2B5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63FC8407-2489-A71F-3CD2-D1DD75AC2E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64652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1951D0-1081-C15A-A66E-25B644B23EB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51930964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4785CDA-CDC5-8F8F-B248-CE910B46BA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5E83BDB-1C38-6740-012F-F3697F965E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4A386B4-16EB-24FC-7C7F-E53D94749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5AEE026-3D5B-0A45-EFDF-5025DCA623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3DAD5B4-AB4D-08A9-6C53-DEB46443B6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3AFE11C-C182-2A3A-0F3A-DA72E2CB1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65202FEA-F248-1EED-7501-2367F273AB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5DC3BA6-63C8-183F-25E7-5C6EA6740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1F31737F-BF31-812E-B0AA-C747F7CB8E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79262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 Do: Discover Toge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2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 Together</a:t>
            </a:r>
          </a:p>
        </p:txBody>
      </p:sp>
      <p:pic>
        <p:nvPicPr>
          <p:cNvPr id="6" name="Picture 5" descr="A person and two girls looking at a tablet&#10;&#10;Description automatically generated">
            <a:extLst>
              <a:ext uri="{FF2B5EF4-FFF2-40B4-BE49-F238E27FC236}">
                <a16:creationId xmlns:a16="http://schemas.microsoft.com/office/drawing/2014/main" id="{DD871EB5-F0D1-7661-4006-4224EC26AC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228" y="1299171"/>
            <a:ext cx="6355668" cy="508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5196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: Share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0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Ideas</a:t>
            </a:r>
          </a:p>
        </p:txBody>
      </p:sp>
      <p:pic>
        <p:nvPicPr>
          <p:cNvPr id="4" name="Picture 3" descr="A group of kids looking at pictures on a table&#10;&#10;Description automatically generated">
            <a:extLst>
              <a:ext uri="{FF2B5EF4-FFF2-40B4-BE49-F238E27FC236}">
                <a16:creationId xmlns:a16="http://schemas.microsoft.com/office/drawing/2014/main" id="{9E28EFF3-526A-1FD2-26EE-723FD8F61D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309" y="2087300"/>
            <a:ext cx="6153249" cy="417428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915179F-0523-FC63-CDDE-F9A8BC9BDE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83437757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CB42A8-A181-062C-0537-D4F37868496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4076906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CD506-ADDD-4BEF-DADE-791DB6AEFC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9270774-DAF3-0448-D797-CB5B2DE04C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18BA13D-7A5C-659A-DD52-846EE83847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1BF9099-B36D-088F-B37D-01844551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8FE9A43-E00B-0D43-647C-6177A765B7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5F6588F-7DBA-40D7-9924-602D5982D7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3723740-2CC5-33E4-775A-A3F44E72F0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BFBB6D-9414-E8D9-848D-2C3E97CF06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501755A-D265-8958-5A28-8C09E057C8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59506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60008-6D3C-523D-741B-7659FB395F9A}"/>
              </a:ext>
            </a:extLst>
          </p:cNvPr>
          <p:cNvSpPr txBox="1"/>
          <p:nvPr userDrawn="1"/>
        </p:nvSpPr>
        <p:spPr>
          <a:xfrm>
            <a:off x="441122" y="408990"/>
            <a:ext cx="918213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B59D5A74-8C41-1293-47E1-B9CDA6BB74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0E6DE-DA7D-9A05-7F8F-D97A68F2B9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66127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56039771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63571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BF530BA-5C13-3729-2F81-102CC9D00C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5DB2B0B-5711-9034-63C8-061151F6291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from last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09495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4" y="397906"/>
            <a:ext cx="915065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69CC26-A02C-8C8E-A794-680349CB5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444501" y="1276876"/>
            <a:ext cx="8231188" cy="4953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video here.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AE79840-E80E-10EE-02B9-8A094AEA97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Video Title</a:t>
            </a:r>
          </a:p>
        </p:txBody>
      </p:sp>
    </p:spTree>
    <p:extLst>
      <p:ext uri="{BB962C8B-B14F-4D97-AF65-F5344CB8AC3E}">
        <p14:creationId xmlns:p14="http://schemas.microsoft.com/office/powerpoint/2010/main" val="186812002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AD533E-B21C-5640-D882-C71A52E8788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9672380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59BA03A-1D1A-0351-5D2C-A3D4F420A4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394D8-16B7-C2A7-97E2-3EFC44FA5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75BBE54-1EB7-5F3C-84FB-5096074933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A9AF137-C42D-A576-7294-A4717AB142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987761-985B-25F5-06B0-D8040D39EB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E13D92A-827C-57BA-D980-4B0A3354F3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CF7103F3-8656-1B30-6A0B-2B20B781D0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47F69BC-FD9D-3395-F43C-439B634223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7B74EA-1979-AFD7-15F5-93F5C17DF5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79268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CF081C-8A30-9FB5-E98A-DD688B6F94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Steps</a:t>
            </a:r>
          </a:p>
        </p:txBody>
      </p:sp>
    </p:spTree>
    <p:extLst>
      <p:ext uri="{BB962C8B-B14F-4D97-AF65-F5344CB8AC3E}">
        <p14:creationId xmlns:p14="http://schemas.microsoft.com/office/powerpoint/2010/main" val="204586515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325712" y="363571"/>
            <a:ext cx="83658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of Fingers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BB2C24-4916-1453-8414-A00B2A6E59EF}"/>
              </a:ext>
            </a:extLst>
          </p:cNvPr>
          <p:cNvGrpSpPr/>
          <p:nvPr userDrawn="1"/>
        </p:nvGrpSpPr>
        <p:grpSpPr>
          <a:xfrm>
            <a:off x="441325" y="2580782"/>
            <a:ext cx="8239125" cy="3567575"/>
            <a:chOff x="452437" y="2535314"/>
            <a:chExt cx="8239125" cy="3567575"/>
          </a:xfrm>
        </p:grpSpPr>
        <p:pic>
          <p:nvPicPr>
            <p:cNvPr id="8" name="Picture 7" descr="A group of white paper on a string&#10;&#10;Description automatically generated">
              <a:extLst>
                <a:ext uri="{FF2B5EF4-FFF2-40B4-BE49-F238E27FC236}">
                  <a16:creationId xmlns:a16="http://schemas.microsoft.com/office/drawing/2014/main" id="{B0932F50-2DC2-D21A-9768-0298A8C9D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437" y="2778455"/>
              <a:ext cx="8239125" cy="3324434"/>
            </a:xfrm>
            <a:prstGeom prst="rect">
              <a:avLst/>
            </a:prstGeom>
          </p:spPr>
        </p:pic>
        <p:pic>
          <p:nvPicPr>
            <p:cNvPr id="12" name="Picture 11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677D45AA-83FC-FB70-7F27-D0F437EDA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421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6" name="Picture 15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185A7DB9-4F43-5F30-E019-52C952371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5994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7" name="Picture 16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821D6172-7ADC-11C5-BF85-DA4EE073F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2848" y="2535314"/>
              <a:ext cx="1052057" cy="1050038"/>
            </a:xfrm>
            <a:prstGeom prst="flowChartConnector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053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penden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63571"/>
            <a:ext cx="166747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67B9D7F8-CC41-0D0C-BD66-9D8AB9C89A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E2A75B-6F59-E74B-26D5-E720415578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39771" y="366737"/>
            <a:ext cx="5680913" cy="67627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same title from I Do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46095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Vocabulary Process Jou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F0857-3FBC-B0C3-9EFE-5DF6181D7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38" y="1271937"/>
            <a:ext cx="8213724" cy="520349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63571"/>
            <a:ext cx="769770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2852E-0770-B4BD-A437-C28044C30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828800"/>
            <a:ext cx="6977062" cy="330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Insert Word: and definition</a:t>
            </a:r>
          </a:p>
        </p:txBody>
      </p:sp>
    </p:spTree>
    <p:extLst>
      <p:ext uri="{BB962C8B-B14F-4D97-AF65-F5344CB8AC3E}">
        <p14:creationId xmlns:p14="http://schemas.microsoft.com/office/powerpoint/2010/main" val="353341088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325712" y="363571"/>
            <a:ext cx="83531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5229451-D104-D991-ADB4-8535F3F070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57129192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63571"/>
            <a:ext cx="7706664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BD4ECAD-7CBE-ADF9-A3F2-5BFD18B683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47265504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725A4-2CE5-83F5-FE7F-E2DA4707E022}"/>
              </a:ext>
            </a:extLst>
          </p:cNvPr>
          <p:cNvSpPr txBox="1"/>
          <p:nvPr userDrawn="1"/>
        </p:nvSpPr>
        <p:spPr>
          <a:xfrm>
            <a:off x="372284" y="1140655"/>
            <a:ext cx="8306577" cy="76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your sticker next to the area you are most proud of from today. Write the date on the sticker.</a:t>
            </a:r>
            <a:endParaRPr lang="en-GB" i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EAEBC6-AF90-D291-A9BE-9E838626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713" y="2168507"/>
            <a:ext cx="6551718" cy="40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9617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63571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</p:spTree>
    <p:extLst>
      <p:ext uri="{BB962C8B-B14F-4D97-AF65-F5344CB8AC3E}">
        <p14:creationId xmlns:p14="http://schemas.microsoft.com/office/powerpoint/2010/main" val="158079892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63571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4A419B-9C34-AF1D-A717-48EB553DEB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variation of exemplar from last lesson (close up, different angle, etc)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28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66917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Connect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D06726-20A0-7F67-E0E5-0DEAB878937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618876" y="2388636"/>
            <a:ext cx="5906247" cy="37640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from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2636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utterstock_1218626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EC62DA01-09A0-C37F-5AA1-D502295556B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2438" y="5844911"/>
            <a:ext cx="372158" cy="372158"/>
          </a:xfrm>
          <a:prstGeom prst="rect">
            <a:avLst/>
          </a:prstGeom>
        </p:spPr>
      </p:pic>
      <p:pic>
        <p:nvPicPr>
          <p:cNvPr id="3" name="shutterstock_1104400065">
            <a:hlinkClick r:id="" action="ppaction://media"/>
            <a:extLst>
              <a:ext uri="{FF2B5EF4-FFF2-40B4-BE49-F238E27FC236}">
                <a16:creationId xmlns:a16="http://schemas.microsoft.com/office/drawing/2014/main" id="{CC1C6333-BF4E-C028-471D-4F8AD56B4EFF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307" y="2185091"/>
            <a:ext cx="7330905" cy="412363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66917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Connect</a:t>
            </a:r>
          </a:p>
        </p:txBody>
      </p:sp>
    </p:spTree>
    <p:extLst>
      <p:ext uri="{BB962C8B-B14F-4D97-AF65-F5344CB8AC3E}">
        <p14:creationId xmlns:p14="http://schemas.microsoft.com/office/powerpoint/2010/main" val="13971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66917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Connect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29D107-D389-10A4-D29F-50587E909E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74334" y="2185091"/>
            <a:ext cx="6195332" cy="40525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8071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66917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Time for an Art Walk!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BE1BFDA-4FAD-AB58-F2FD-E61FBCEE0E9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2675" y="1168285"/>
            <a:ext cx="7628570" cy="50184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Choose image from the image bank slide that follows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77275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38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 Do: Simila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62012"/>
            <a:ext cx="107854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6B6D131-BA7B-7460-1D67-389BFB2B1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9533"/>
            <a:ext cx="727018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endParaRPr lang="en-A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466744274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010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4743615-4807-26E9-DFCD-A5DC7D5AF2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26770" y="388924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271353110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772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B410A73-07BF-AC5F-DE1C-D07B7FC42D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02970" y="388924"/>
            <a:ext cx="66758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5843932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876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Concept development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94BB553-69BE-DB49-A908-C0FB82D8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  <p:pic>
        <p:nvPicPr>
          <p:cNvPr id="9" name="Picture 8" descr="GGSA_document across (2).jpg">
            <a:extLst>
              <a:ext uri="{FF2B5EF4-FFF2-40B4-BE49-F238E27FC236}">
                <a16:creationId xmlns:a16="http://schemas.microsoft.com/office/drawing/2014/main" id="{AB197CE2-555F-4ECA-B8D7-AB0F53A29E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297E1-9C59-177B-7D5C-764996A89E5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10593" y="2630414"/>
            <a:ext cx="4722813" cy="3205163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25082970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297E1-9C59-177B-7D5C-764996A89E5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938053" y="2307771"/>
            <a:ext cx="5267893" cy="3622306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CF081C-8A30-9FB5-E98A-DD688B6F94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66860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Steps</a:t>
            </a:r>
          </a:p>
        </p:txBody>
      </p:sp>
    </p:spTree>
    <p:extLst>
      <p:ext uri="{BB962C8B-B14F-4D97-AF65-F5344CB8AC3E}">
        <p14:creationId xmlns:p14="http://schemas.microsoft.com/office/powerpoint/2010/main" val="227187410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63571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1688E9-185C-4428-9DAA-0B3A49BCCA6C}"/>
              </a:ext>
            </a:extLst>
          </p:cNvPr>
          <p:cNvGrpSpPr/>
          <p:nvPr userDrawn="1"/>
        </p:nvGrpSpPr>
        <p:grpSpPr>
          <a:xfrm>
            <a:off x="452438" y="2535314"/>
            <a:ext cx="8226426" cy="3588678"/>
            <a:chOff x="452437" y="2535314"/>
            <a:chExt cx="8239125" cy="3567575"/>
          </a:xfrm>
        </p:grpSpPr>
        <p:pic>
          <p:nvPicPr>
            <p:cNvPr id="10" name="Picture 9" descr="A group of white paper on a string&#10;&#10;Description automatically generated">
              <a:extLst>
                <a:ext uri="{FF2B5EF4-FFF2-40B4-BE49-F238E27FC236}">
                  <a16:creationId xmlns:a16="http://schemas.microsoft.com/office/drawing/2014/main" id="{35E4191E-1D4E-769F-CB9F-0E89049E4E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437" y="2778455"/>
              <a:ext cx="8239125" cy="3324434"/>
            </a:xfrm>
            <a:prstGeom prst="rect">
              <a:avLst/>
            </a:prstGeom>
          </p:spPr>
        </p:pic>
        <p:pic>
          <p:nvPicPr>
            <p:cNvPr id="15" name="Picture 14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A82255BB-490D-E7A8-3443-71ADF1241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421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6" name="Picture 15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3F04B4DE-B62A-209B-BFFA-016FD7D8F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5994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7" name="Picture 16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55E565F5-CB90-6818-93C9-A52699F544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2848" y="2535314"/>
              <a:ext cx="1052057" cy="1050038"/>
            </a:xfrm>
            <a:prstGeom prst="flowChartConnector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473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trib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63571"/>
            <a:ext cx="264142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Attributions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992368944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65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41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6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65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6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CE3552DF-8C74-F20B-B696-5D0AB4CEF8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B1A7C786-0CC8-C912-5197-343074DEB2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80D185D-19E9-AA73-FCA0-07C4158AB2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DD342A3-594C-2FA0-CF4F-6EAB96293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532807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F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FBA06F79-0B7F-C606-A034-838D3E2A6D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06A275DA-1EBD-214D-4F87-0173EB3408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BB62592-1157-DB8F-416C-BF34DC787E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821052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40F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1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D154BAB-B9A2-8B1A-D975-F53F7A49B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F7C4FD8-A005-532E-A64A-E0D6295B9D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B1C5381C-84F5-9980-32C0-0EB801FE5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91ABDEF-9BF9-FBA8-2923-921238A0EC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5588872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2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10E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2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61B54EC2-34C4-C2AB-E88E-F0C91C4490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328E7D20-F0FF-2CF8-B3C4-97B19FD5CD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3A5AC7A5-3047-3691-BC6F-F838B020E4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0F635CE-937D-471C-396B-3BC4D7BB28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29858650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3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DB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3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908A8589-F0CB-DC4D-9563-CCBBAB1670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1A9943C9-B190-2373-098D-12AF062183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97B23D9-4536-2FE2-56F6-E2CBB866C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1732349-54A6-78A5-998B-5608C7A286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109852852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Y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E0A1DB25-FCD5-C534-447C-6F6BACA066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C918DE3-2AEF-8773-B329-5DEC3A472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1BC9B1E1-4838-44F5-516C-8BF0AA1B9A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58B0F82-D1E2-6F37-528E-B2B83C255F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0108908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5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5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A592D755-8339-7666-CE83-9D23195C4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71DA3048-72C6-D476-4A7D-78BAF4D435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CF93F97F-CC02-F0D1-602F-688D8AB332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461272F-6BEE-AE55-F80E-C29116F7C7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7491003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75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63571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70DB6D-87A3-00F4-9928-A53C98A862F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645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92FE4CDF-ADC9-5623-2AF5-A9E6C16CE1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144794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title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1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E63152BD-B709-6407-7626-4B01733F59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4498029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#</a:t>
            </a:r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8BD87E1-89C7-BABC-6854-E53AC2D6EE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30462" y="5169800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87457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 L3 and L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2AFBC95-F9F4-D597-A159-5EC217AAA7D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ED4E-D42D-7532-AD48-4553617BD6B5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0" i="0" u="none" strike="noStrike">
                <a:solidFill>
                  <a:srgbClr val="181818"/>
                </a:solidFill>
                <a:effectLst/>
                <a:latin typeface="Calibri" panose="020F0502020204030204" pitchFamily="34" charset="0"/>
              </a:rPr>
              <a:t>In this lesson, we will learn how to identify ideas and practices found in an artwork. 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/>
          </a:p>
        </p:txBody>
      </p:sp>
      <p:pic>
        <p:nvPicPr>
          <p:cNvPr id="2" name="Picture 1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6374C83E-A342-1B92-0147-D362610948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7970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039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63571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7C223-6BBC-647E-8DFD-F2462A676717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C1DCC-68AF-4154-490F-4FF6AE6206B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34913" y="1539875"/>
            <a:ext cx="7074174" cy="443547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439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ltural Represe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CA33F8-120A-B775-CAA4-E6EAA6C1144C}"/>
              </a:ext>
            </a:extLst>
          </p:cNvPr>
          <p:cNvSpPr txBox="1">
            <a:spLocks/>
          </p:cNvSpPr>
          <p:nvPr userDrawn="1"/>
        </p:nvSpPr>
        <p:spPr>
          <a:xfrm>
            <a:off x="520700" y="2920530"/>
            <a:ext cx="8102600" cy="1016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eaLnBrk="1" hangingPunct="1">
              <a:spcBef>
                <a:spcPct val="20000"/>
              </a:spcBef>
              <a:buFont typeface="Arial" panose="020B0604020202020204" pitchFamily="34" charset="0"/>
              <a:buNone/>
              <a:defRPr b="1">
                <a:latin typeface="Calibri"/>
                <a:cs typeface="Calibri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bg2"/>
                </a:solidFill>
                <a:latin typeface="Calibri"/>
                <a:cs typeface="Calibri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1200">
                <a:solidFill>
                  <a:schemeClr val="bg2"/>
                </a:solidFill>
                <a:latin typeface="Calibri"/>
                <a:cs typeface="Calibri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1000">
                <a:solidFill>
                  <a:schemeClr val="bg2"/>
                </a:solidFill>
                <a:latin typeface="Calibri"/>
                <a:cs typeface="Calibri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1000">
                <a:solidFill>
                  <a:schemeClr val="bg2"/>
                </a:solidFill>
                <a:latin typeface="Calibri"/>
                <a:cs typeface="Calibri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AU" sz="5200" i="0"/>
              <a:t>Art Look</a:t>
            </a:r>
          </a:p>
        </p:txBody>
      </p:sp>
    </p:spTree>
    <p:extLst>
      <p:ext uri="{BB962C8B-B14F-4D97-AF65-F5344CB8AC3E}">
        <p14:creationId xmlns:p14="http://schemas.microsoft.com/office/powerpoint/2010/main" val="544671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D38D7C-6E2E-C3EB-DABE-21BB2137DD7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7D227-624D-6FFA-750F-A0831FE06A1C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2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125BAC-A0DD-B42C-055F-31B8FA5C6347}"/>
              </a:ext>
            </a:extLst>
          </p:cNvPr>
          <p:cNvSpPr/>
          <p:nvPr userDrawn="1"/>
        </p:nvSpPr>
        <p:spPr>
          <a:xfrm>
            <a:off x="0" y="-4960"/>
            <a:ext cx="215900" cy="6862960"/>
          </a:xfrm>
          <a:prstGeom prst="rect">
            <a:avLst/>
          </a:prstGeom>
          <a:solidFill>
            <a:srgbClr val="065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7" r:id="rId1"/>
    <p:sldLayoutId id="2147486247" r:id="rId2"/>
    <p:sldLayoutId id="2147486216" r:id="rId3"/>
    <p:sldLayoutId id="2147486217" r:id="rId4"/>
    <p:sldLayoutId id="2147486218" r:id="rId5"/>
    <p:sldLayoutId id="2147486309" r:id="rId6"/>
    <p:sldLayoutId id="2147486219" r:id="rId7"/>
    <p:sldLayoutId id="2147486220" r:id="rId8"/>
    <p:sldLayoutId id="2147486311" r:id="rId9"/>
    <p:sldLayoutId id="2147486312" r:id="rId10"/>
    <p:sldLayoutId id="2147486250" r:id="rId11"/>
    <p:sldLayoutId id="2147486253" r:id="rId12"/>
    <p:sldLayoutId id="2147486254" r:id="rId13"/>
    <p:sldLayoutId id="2147486255" r:id="rId14"/>
    <p:sldLayoutId id="2147486256" r:id="rId15"/>
    <p:sldLayoutId id="2147486318" r:id="rId16"/>
    <p:sldLayoutId id="2147486319" r:id="rId17"/>
    <p:sldLayoutId id="2147486257" r:id="rId18"/>
    <p:sldLayoutId id="2147486313" r:id="rId19"/>
    <p:sldLayoutId id="2147486314" r:id="rId20"/>
    <p:sldLayoutId id="2147486258" r:id="rId21"/>
    <p:sldLayoutId id="2147486260" r:id="rId22"/>
    <p:sldLayoutId id="2147486263" r:id="rId23"/>
    <p:sldLayoutId id="2147486264" r:id="rId24"/>
    <p:sldLayoutId id="2147486265" r:id="rId25"/>
    <p:sldLayoutId id="2147486316" r:id="rId26"/>
    <p:sldLayoutId id="2147486266" r:id="rId27"/>
    <p:sldLayoutId id="2147486315" r:id="rId28"/>
    <p:sldLayoutId id="2147486286" r:id="rId29"/>
    <p:sldLayoutId id="2147486272" r:id="rId30"/>
    <p:sldLayoutId id="2147486273" r:id="rId31"/>
    <p:sldLayoutId id="2147486275" r:id="rId32"/>
    <p:sldLayoutId id="2147486274" r:id="rId33"/>
    <p:sldLayoutId id="2147486285" r:id="rId34"/>
    <p:sldLayoutId id="2147486276" r:id="rId35"/>
    <p:sldLayoutId id="2147486277" r:id="rId36"/>
    <p:sldLayoutId id="2147486278" r:id="rId37"/>
    <p:sldLayoutId id="2147486337" r:id="rId38"/>
    <p:sldLayoutId id="2147486338" r:id="rId39"/>
    <p:sldLayoutId id="2147486339" r:id="rId40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FDC29-E483-80D3-1455-2694CEF9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DE4DF-8D32-BF58-77EF-7A2D6E07F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AF44F-ECBC-B689-893E-0EE9F5BBE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F58A-372E-C348-BEF0-8C9D8D9B430D}" type="datetimeFigureOut">
              <a:rPr lang="en-AU" smtClean="0"/>
              <a:t>24/11/2025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A6E3-E8EC-F25E-0CDE-E46B3FDDE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B24F0-9833-142B-B7FD-9B1973330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8120E-993B-9D4C-B77E-DEE2938C6D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2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36" r:id="rId1"/>
    <p:sldLayoutId id="2147486334" r:id="rId2"/>
    <p:sldLayoutId id="2147486328" r:id="rId3"/>
    <p:sldLayoutId id="2147486329" r:id="rId4"/>
    <p:sldLayoutId id="2147486330" r:id="rId5"/>
    <p:sldLayoutId id="2147486331" r:id="rId6"/>
    <p:sldLayoutId id="2147486332" r:id="rId7"/>
    <p:sldLayoutId id="2147486333" r:id="rId8"/>
    <p:sldLayoutId id="2147486320" r:id="rId9"/>
    <p:sldLayoutId id="214748633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6.jpeg"/><Relationship Id="rId4" Type="http://schemas.openxmlformats.org/officeDocument/2006/relationships/image" Target="../media/image4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7.jpeg"/><Relationship Id="rId4" Type="http://schemas.openxmlformats.org/officeDocument/2006/relationships/image" Target="../media/image4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8.jpeg"/><Relationship Id="rId4" Type="http://schemas.openxmlformats.org/officeDocument/2006/relationships/image" Target="../media/image4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9.jpeg"/><Relationship Id="rId4" Type="http://schemas.openxmlformats.org/officeDocument/2006/relationships/image" Target="../media/image4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0.jpeg"/><Relationship Id="rId4" Type="http://schemas.openxmlformats.org/officeDocument/2006/relationships/image" Target="../media/image4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1.jpeg"/><Relationship Id="rId4" Type="http://schemas.openxmlformats.org/officeDocument/2006/relationships/image" Target="../media/image4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2.jpeg"/><Relationship Id="rId4" Type="http://schemas.openxmlformats.org/officeDocument/2006/relationships/image" Target="../media/image4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3.jpeg"/><Relationship Id="rId4" Type="http://schemas.openxmlformats.org/officeDocument/2006/relationships/image" Target="../media/image4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100050384414438/posts/elders-at-dupang-festival-0-/2073059196057318/" TargetMode="Externa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79B2D-1898-6EE1-202E-AC44A1413A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Unit 1B Version 2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B8A1AA-6957-F3D9-C58B-082C2AC035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Lesson 2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73A82-39A7-CD60-ABCB-E2CA7C9B8E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Unit 1B</a:t>
            </a:r>
          </a:p>
          <a:p>
            <a:r>
              <a:rPr lang="en-US">
                <a:solidFill>
                  <a:schemeClr val="bg1"/>
                </a:solidFill>
              </a:rPr>
              <a:t>Art and Identity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44329B-DF39-B795-9FFE-72EE3269BB4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chemeClr val="bg1"/>
                </a:solidFill>
              </a:rPr>
              <a:t>Neutral Colours</a:t>
            </a:r>
            <a:endParaRPr lang="en-AU">
              <a:solidFill>
                <a:schemeClr val="bg1"/>
              </a:solidFill>
            </a:endParaRPr>
          </a:p>
        </p:txBody>
      </p:sp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167524F4-1A38-2614-BBC1-86B79BE08E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12" y="1584457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5612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6BFCB-C5AC-2E38-4DE1-BF6A4E147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F733010-A2E9-DDE3-485B-53015A9E94C2}"/>
              </a:ext>
            </a:extLst>
          </p:cNvPr>
          <p:cNvSpPr txBox="1">
            <a:spLocks/>
          </p:cNvSpPr>
          <p:nvPr/>
        </p:nvSpPr>
        <p:spPr>
          <a:xfrm>
            <a:off x="511628" y="1742021"/>
            <a:ext cx="1817914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ea typeface="Calibri"/>
              </a:rPr>
              <a:t>neutral colour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7F79232-8262-67C8-7283-D5E04A34199B}"/>
              </a:ext>
            </a:extLst>
          </p:cNvPr>
          <p:cNvSpPr txBox="1">
            <a:spLocks/>
          </p:cNvSpPr>
          <p:nvPr/>
        </p:nvSpPr>
        <p:spPr>
          <a:xfrm>
            <a:off x="2462213" y="1742287"/>
            <a:ext cx="2894012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/>
              <a:t>A colour without much brightness, appearing dull or not bright. </a:t>
            </a:r>
            <a:endParaRPr lang="en-AU" i="0">
              <a:ea typeface="Calibri"/>
            </a:endParaRPr>
          </a:p>
        </p:txBody>
      </p:sp>
      <p:pic>
        <p:nvPicPr>
          <p:cNvPr id="13" name="Picture Placeholder 19">
            <a:extLst>
              <a:ext uri="{FF2B5EF4-FFF2-40B4-BE49-F238E27FC236}">
                <a16:creationId xmlns:a16="http://schemas.microsoft.com/office/drawing/2014/main" id="{230DE2E0-A64E-64FD-F985-C00F031031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0111" y="1751551"/>
            <a:ext cx="3116295" cy="22307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0F2828-4022-4BA8-6FAF-26A8EF81FBEE}"/>
              </a:ext>
            </a:extLst>
          </p:cNvPr>
          <p:cNvSpPr/>
          <p:nvPr/>
        </p:nvSpPr>
        <p:spPr>
          <a:xfrm>
            <a:off x="431800" y="4023282"/>
            <a:ext cx="8480188" cy="2418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0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4AC6E-B222-41B7-4302-52D4675D6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9DB8A-10DF-7964-C608-E9C22C0A091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Value Scales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5B393-6C68-127E-3438-62EDA457EBC7}"/>
              </a:ext>
            </a:extLst>
          </p:cNvPr>
          <p:cNvSpPr txBox="1"/>
          <p:nvPr/>
        </p:nvSpPr>
        <p:spPr>
          <a:xfrm>
            <a:off x="1393370" y="1621971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C4FE83-0FE2-A9FA-5C11-0D1F20D4D167}"/>
              </a:ext>
            </a:extLst>
          </p:cNvPr>
          <p:cNvSpPr txBox="1"/>
          <p:nvPr/>
        </p:nvSpPr>
        <p:spPr>
          <a:xfrm>
            <a:off x="849085" y="14913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D38638-5E94-1F26-C5CB-D2C7E6DDDC02}"/>
              </a:ext>
            </a:extLst>
          </p:cNvPr>
          <p:cNvSpPr txBox="1"/>
          <p:nvPr/>
        </p:nvSpPr>
        <p:spPr>
          <a:xfrm>
            <a:off x="587828" y="1284514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6C1F70-0A66-94D6-CC51-366A1DCA90C9}"/>
              </a:ext>
            </a:extLst>
          </p:cNvPr>
          <p:cNvSpPr txBox="1"/>
          <p:nvPr/>
        </p:nvSpPr>
        <p:spPr>
          <a:xfrm>
            <a:off x="6466113" y="15675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A row of different colors&#10;&#10;AI-generated content may be incorrect.">
            <a:extLst>
              <a:ext uri="{FF2B5EF4-FFF2-40B4-BE49-F238E27FC236}">
                <a16:creationId xmlns:a16="http://schemas.microsoft.com/office/drawing/2014/main" id="{BDF7DEE2-0C5D-A9AE-E40B-14E5ABB76C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4328" y="1491342"/>
            <a:ext cx="8124354" cy="2193759"/>
          </a:xfrm>
          <a:prstGeom prst="rect">
            <a:avLst/>
          </a:prstGeom>
        </p:spPr>
      </p:pic>
      <p:pic>
        <p:nvPicPr>
          <p:cNvPr id="5" name="Picture 4" descr="A row of different colors&#10;&#10;AI-generated content may be incorrect.">
            <a:extLst>
              <a:ext uri="{FF2B5EF4-FFF2-40B4-BE49-F238E27FC236}">
                <a16:creationId xmlns:a16="http://schemas.microsoft.com/office/drawing/2014/main" id="{157122A0-49AD-3079-BFC5-601143B427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4328" y="3379727"/>
            <a:ext cx="8124354" cy="219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50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D8F1D-A567-4920-9F62-9F27709F5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0D6F22-2166-0243-1FD8-9681E9491082}"/>
              </a:ext>
            </a:extLst>
          </p:cNvPr>
          <p:cNvSpPr/>
          <p:nvPr/>
        </p:nvSpPr>
        <p:spPr>
          <a:xfrm>
            <a:off x="0" y="-43538"/>
            <a:ext cx="9144000" cy="6901538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6D5DB-F133-72D9-8AC6-BD5BF5B9A01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Mixing Complementary Colours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621AB8-9E90-EABA-F88A-90B7143085C8}"/>
              </a:ext>
            </a:extLst>
          </p:cNvPr>
          <p:cNvSpPr txBox="1"/>
          <p:nvPr/>
        </p:nvSpPr>
        <p:spPr>
          <a:xfrm>
            <a:off x="1393370" y="1621971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6AB34-B87B-FD20-4AB0-F7BC466455E1}"/>
              </a:ext>
            </a:extLst>
          </p:cNvPr>
          <p:cNvSpPr txBox="1"/>
          <p:nvPr/>
        </p:nvSpPr>
        <p:spPr>
          <a:xfrm>
            <a:off x="849085" y="14913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B1F1E5-38E3-EEF9-2107-A4E2D14DE5D2}"/>
              </a:ext>
            </a:extLst>
          </p:cNvPr>
          <p:cNvSpPr txBox="1"/>
          <p:nvPr/>
        </p:nvSpPr>
        <p:spPr>
          <a:xfrm>
            <a:off x="587828" y="1284514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FAD048-350F-4164-29C3-A85113767BA8}"/>
              </a:ext>
            </a:extLst>
          </p:cNvPr>
          <p:cNvSpPr txBox="1"/>
          <p:nvPr/>
        </p:nvSpPr>
        <p:spPr>
          <a:xfrm>
            <a:off x="6466113" y="15675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A painting of a basket of fruit and a bottle of wine&#10;&#10;AI-generated content may be incorrect.">
            <a:extLst>
              <a:ext uri="{FF2B5EF4-FFF2-40B4-BE49-F238E27FC236}">
                <a16:creationId xmlns:a16="http://schemas.microsoft.com/office/drawing/2014/main" id="{1829F19F-9691-DA43-9A8B-BF60508200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21"/>
          <a:stretch>
            <a:fillRect/>
          </a:stretch>
        </p:blipFill>
        <p:spPr>
          <a:xfrm>
            <a:off x="325591" y="0"/>
            <a:ext cx="8607117" cy="6858000"/>
          </a:xfrm>
          <a:prstGeom prst="rect">
            <a:avLst/>
          </a:prstGeom>
        </p:spPr>
      </p:pic>
      <p:pic>
        <p:nvPicPr>
          <p:cNvPr id="5" name="Picture 4" descr="A painting of a basket of fruit and a bottle of wine&#10;&#10;AI-generated content may be incorrect.">
            <a:extLst>
              <a:ext uri="{FF2B5EF4-FFF2-40B4-BE49-F238E27FC236}">
                <a16:creationId xmlns:a16="http://schemas.microsoft.com/office/drawing/2014/main" id="{69DC807A-962B-57C5-807B-198DD48CB61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568" y="1801690"/>
            <a:ext cx="3443266" cy="3626616"/>
          </a:xfrm>
          <a:prstGeom prst="ellipse">
            <a:avLst/>
          </a:prstGeom>
          <a:ln w="117475">
            <a:solidFill>
              <a:schemeClr val="bg1"/>
            </a:solidFill>
          </a:ln>
        </p:spPr>
      </p:pic>
      <p:pic>
        <p:nvPicPr>
          <p:cNvPr id="8" name="Picture 7" descr="A painting of a basket of fruit and a bottle of wine&#10;&#10;AI-generated content may be incorrect.">
            <a:extLst>
              <a:ext uri="{FF2B5EF4-FFF2-40B4-BE49-F238E27FC236}">
                <a16:creationId xmlns:a16="http://schemas.microsoft.com/office/drawing/2014/main" id="{A46D2E2D-2F8F-438B-8B92-07F789BAF5E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3183" y="1817732"/>
            <a:ext cx="3443266" cy="3626616"/>
          </a:xfrm>
          <a:prstGeom prst="ellipse">
            <a:avLst/>
          </a:prstGeom>
          <a:ln w="117475">
            <a:solidFill>
              <a:schemeClr val="bg1"/>
            </a:solidFill>
          </a:ln>
        </p:spPr>
      </p:pic>
      <p:pic>
        <p:nvPicPr>
          <p:cNvPr id="11" name="Picture 10" descr="A painting of a basket of fruit and a bottle of wine&#10;&#10;AI-generated content may be incorrect.">
            <a:extLst>
              <a:ext uri="{FF2B5EF4-FFF2-40B4-BE49-F238E27FC236}">
                <a16:creationId xmlns:a16="http://schemas.microsoft.com/office/drawing/2014/main" id="{0DF89E39-CA35-24D8-9B37-367D8976E25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8706" y="1422605"/>
            <a:ext cx="4507985" cy="4748030"/>
          </a:xfrm>
          <a:prstGeom prst="ellipse">
            <a:avLst/>
          </a:prstGeom>
          <a:ln w="1174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9046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2466B-9833-24D5-4A6D-933408CFF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63C26-C067-F1C8-E42D-8B6AAACCD72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Mixing Complementary Colours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F84A2-3552-683D-C5B4-B9832AC4B1B7}"/>
              </a:ext>
            </a:extLst>
          </p:cNvPr>
          <p:cNvSpPr txBox="1"/>
          <p:nvPr/>
        </p:nvSpPr>
        <p:spPr>
          <a:xfrm>
            <a:off x="1393370" y="1621971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B1EE7-3B96-CA7B-5DB5-64AD99F91AC0}"/>
              </a:ext>
            </a:extLst>
          </p:cNvPr>
          <p:cNvSpPr txBox="1"/>
          <p:nvPr/>
        </p:nvSpPr>
        <p:spPr>
          <a:xfrm>
            <a:off x="849085" y="14913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897F3-6F38-5905-46E4-5FAA411E7678}"/>
              </a:ext>
            </a:extLst>
          </p:cNvPr>
          <p:cNvSpPr txBox="1"/>
          <p:nvPr/>
        </p:nvSpPr>
        <p:spPr>
          <a:xfrm>
            <a:off x="587828" y="1284514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88C9B-BB05-0565-62E9-4FDA32C55A97}"/>
              </a:ext>
            </a:extLst>
          </p:cNvPr>
          <p:cNvSpPr txBox="1"/>
          <p:nvPr/>
        </p:nvSpPr>
        <p:spPr>
          <a:xfrm>
            <a:off x="6466113" y="15675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6" name="Picture 15" descr="A street with tables and chairs in front of a starry night sky&#10;&#10;AI-generated content may be incorrect.">
            <a:extLst>
              <a:ext uri="{FF2B5EF4-FFF2-40B4-BE49-F238E27FC236}">
                <a16:creationId xmlns:a16="http://schemas.microsoft.com/office/drawing/2014/main" id="{DD999B02-7F89-6CDE-C9D4-6E1CA5B250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438" y="0"/>
            <a:ext cx="9236438" cy="1182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95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103E4-36FB-7A55-0985-8D9CD89BD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E0F74F-D55A-CDC9-E8C7-0CFB9905E7ED}"/>
              </a:ext>
            </a:extLst>
          </p:cNvPr>
          <p:cNvSpPr/>
          <p:nvPr/>
        </p:nvSpPr>
        <p:spPr>
          <a:xfrm>
            <a:off x="0" y="-43538"/>
            <a:ext cx="9144000" cy="6901538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64841-4ADE-7824-059A-47C82D9623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Mixing Complementary Colours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B8D882-5CEB-EACA-3A47-BCC0F15022FD}"/>
              </a:ext>
            </a:extLst>
          </p:cNvPr>
          <p:cNvSpPr txBox="1"/>
          <p:nvPr/>
        </p:nvSpPr>
        <p:spPr>
          <a:xfrm>
            <a:off x="1393370" y="1621971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F280E-AA4E-113A-CADE-513A2EBFDFD2}"/>
              </a:ext>
            </a:extLst>
          </p:cNvPr>
          <p:cNvSpPr txBox="1"/>
          <p:nvPr/>
        </p:nvSpPr>
        <p:spPr>
          <a:xfrm>
            <a:off x="849085" y="14913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B111EE-D946-A1AE-9851-B1F9A3BDE129}"/>
              </a:ext>
            </a:extLst>
          </p:cNvPr>
          <p:cNvSpPr txBox="1"/>
          <p:nvPr/>
        </p:nvSpPr>
        <p:spPr>
          <a:xfrm>
            <a:off x="587828" y="1284514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430C35-05ED-8A49-B152-0709CC19BAC6}"/>
              </a:ext>
            </a:extLst>
          </p:cNvPr>
          <p:cNvSpPr txBox="1"/>
          <p:nvPr/>
        </p:nvSpPr>
        <p:spPr>
          <a:xfrm>
            <a:off x="6466113" y="15675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6" name="Picture 15" descr="A street with tables and chairs in front of a starry night sky&#10;&#10;AI-generated content may be incorrect.">
            <a:extLst>
              <a:ext uri="{FF2B5EF4-FFF2-40B4-BE49-F238E27FC236}">
                <a16:creationId xmlns:a16="http://schemas.microsoft.com/office/drawing/2014/main" id="{2FD4EC17-9CAB-93AB-22EC-4D34CD04B5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925" y="-4897920"/>
            <a:ext cx="9199925" cy="1177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49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1D582-EE6A-B29E-6608-9E381F9BA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5EFEA-BE6F-601E-680A-B503FFAAA0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Mixing Complementary Colours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BF76BC-629C-1A5C-42D8-81936EE82302}"/>
              </a:ext>
            </a:extLst>
          </p:cNvPr>
          <p:cNvSpPr/>
          <p:nvPr/>
        </p:nvSpPr>
        <p:spPr>
          <a:xfrm>
            <a:off x="0" y="-43538"/>
            <a:ext cx="9144000" cy="6901538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3C9D76-DE5F-8313-31D9-AC17152299C6}"/>
              </a:ext>
            </a:extLst>
          </p:cNvPr>
          <p:cNvSpPr txBox="1"/>
          <p:nvPr/>
        </p:nvSpPr>
        <p:spPr>
          <a:xfrm>
            <a:off x="1393370" y="1621971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965EBF-DC7A-F5AA-CF69-6EF782366B2B}"/>
              </a:ext>
            </a:extLst>
          </p:cNvPr>
          <p:cNvSpPr txBox="1"/>
          <p:nvPr/>
        </p:nvSpPr>
        <p:spPr>
          <a:xfrm>
            <a:off x="849085" y="14913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CE37B2-B2C6-80F8-26D9-D42006414758}"/>
              </a:ext>
            </a:extLst>
          </p:cNvPr>
          <p:cNvSpPr txBox="1"/>
          <p:nvPr/>
        </p:nvSpPr>
        <p:spPr>
          <a:xfrm>
            <a:off x="587828" y="1284514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E294EF-8AF5-DE79-A4EA-F40576E6CE7B}"/>
              </a:ext>
            </a:extLst>
          </p:cNvPr>
          <p:cNvSpPr txBox="1"/>
          <p:nvPr/>
        </p:nvSpPr>
        <p:spPr>
          <a:xfrm>
            <a:off x="6466113" y="15675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6" name="Picture 15" descr="A street with tables and chairs in front of a starry night sky&#10;&#10;AI-generated content may be incorrect.">
            <a:extLst>
              <a:ext uri="{FF2B5EF4-FFF2-40B4-BE49-F238E27FC236}">
                <a16:creationId xmlns:a16="http://schemas.microsoft.com/office/drawing/2014/main" id="{6A74D744-E82C-46A5-F3A0-CA2C4FECC2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032" y="0"/>
            <a:ext cx="5392761" cy="69015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EC7224-76CB-1004-0E54-FE4003C2E5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85"/>
          <a:stretch>
            <a:fillRect/>
          </a:stretch>
        </p:blipFill>
        <p:spPr>
          <a:xfrm>
            <a:off x="824568" y="1801690"/>
            <a:ext cx="3443266" cy="3626616"/>
          </a:xfrm>
          <a:prstGeom prst="ellipse">
            <a:avLst/>
          </a:prstGeom>
          <a:ln w="117475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EF7296-2897-520D-FF8F-8B5E9171DB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3183" y="1817732"/>
            <a:ext cx="3443266" cy="3626616"/>
          </a:xfrm>
          <a:prstGeom prst="ellipse">
            <a:avLst/>
          </a:prstGeom>
          <a:ln w="117475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61B4D9-44FD-3D3C-D9C5-AD07863830A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46"/>
          <a:stretch>
            <a:fillRect/>
          </a:stretch>
        </p:blipFill>
        <p:spPr>
          <a:xfrm>
            <a:off x="2348706" y="1422605"/>
            <a:ext cx="4507985" cy="4748030"/>
          </a:xfrm>
          <a:prstGeom prst="ellipse">
            <a:avLst/>
          </a:prstGeom>
          <a:ln w="1174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52070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CD453A-5F6A-3DD3-684A-46346F0397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304925"/>
            <a:ext cx="8237538" cy="369332"/>
          </a:xfrm>
        </p:spPr>
        <p:txBody>
          <a:bodyPr/>
          <a:lstStyle/>
          <a:p>
            <a:r>
              <a:rPr lang="en-GB"/>
              <a:t>When we mix two complementary colours, they make:</a:t>
            </a:r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6C10EE-4EBC-C7AA-2573-3C25F3589541}"/>
              </a:ext>
            </a:extLst>
          </p:cNvPr>
          <p:cNvSpPr txBox="1"/>
          <p:nvPr/>
        </p:nvSpPr>
        <p:spPr>
          <a:xfrm rot="345843">
            <a:off x="728374" y="3932889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i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brighter colours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F613E-D2DC-4A25-A167-B9F328A6826A}"/>
              </a:ext>
            </a:extLst>
          </p:cNvPr>
          <p:cNvSpPr txBox="1"/>
          <p:nvPr/>
        </p:nvSpPr>
        <p:spPr>
          <a:xfrm>
            <a:off x="3581538" y="3812765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neutral colours like greys and browns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0E2BD6-2771-FC98-4F8D-A6314CB2E414}"/>
              </a:ext>
            </a:extLst>
          </p:cNvPr>
          <p:cNvSpPr txBox="1"/>
          <p:nvPr/>
        </p:nvSpPr>
        <p:spPr>
          <a:xfrm rot="21427021">
            <a:off x="6294823" y="3896873"/>
            <a:ext cx="2324099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more complementary colours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41F1F-7EBC-B5CC-20CD-55A4C1728FAD}"/>
              </a:ext>
            </a:extLst>
          </p:cNvPr>
          <p:cNvSpPr txBox="1"/>
          <p:nvPr/>
        </p:nvSpPr>
        <p:spPr>
          <a:xfrm>
            <a:off x="4291781" y="76691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EAD61B-066E-70AD-C14A-F56A220E50D2}"/>
              </a:ext>
            </a:extLst>
          </p:cNvPr>
          <p:cNvSpPr txBox="1"/>
          <p:nvPr/>
        </p:nvSpPr>
        <p:spPr>
          <a:xfrm>
            <a:off x="3436374" y="56043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0ADC57-1B76-23F7-1138-B9D33F97320C}"/>
              </a:ext>
            </a:extLst>
          </p:cNvPr>
          <p:cNvGrpSpPr/>
          <p:nvPr/>
        </p:nvGrpSpPr>
        <p:grpSpPr>
          <a:xfrm>
            <a:off x="444683" y="2498399"/>
            <a:ext cx="8286540" cy="3810326"/>
            <a:chOff x="418309" y="2172281"/>
            <a:chExt cx="8286540" cy="3932028"/>
          </a:xfrm>
        </p:grpSpPr>
        <p:pic>
          <p:nvPicPr>
            <p:cNvPr id="4" name="Picture 3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1386EDCE-4FBD-9B26-00FD-54CE96137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8938"/>
            <a:stretch/>
          </p:blipFill>
          <p:spPr>
            <a:xfrm>
              <a:off x="418309" y="2172281"/>
              <a:ext cx="2722921" cy="3932028"/>
            </a:xfrm>
            <a:prstGeom prst="rect">
              <a:avLst/>
            </a:prstGeom>
          </p:spPr>
        </p:pic>
        <p:pic>
          <p:nvPicPr>
            <p:cNvPr id="5" name="Picture 4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EF3824A9-91A4-5EC6-43A2-82078A24E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545"/>
            <a:stretch/>
          </p:blipFill>
          <p:spPr>
            <a:xfrm>
              <a:off x="5813377" y="2172281"/>
              <a:ext cx="2891472" cy="3932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48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AD000-7340-1901-46E3-80BFD7999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8B504-818F-FC4D-2FEF-075EF7DFF45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Value Scales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5EDC79-D438-FCBA-68AF-A25AA726AC63}"/>
              </a:ext>
            </a:extLst>
          </p:cNvPr>
          <p:cNvSpPr txBox="1"/>
          <p:nvPr/>
        </p:nvSpPr>
        <p:spPr>
          <a:xfrm>
            <a:off x="1393370" y="1621971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04B81-06B3-2196-E557-5A42C6D81E6C}"/>
              </a:ext>
            </a:extLst>
          </p:cNvPr>
          <p:cNvSpPr txBox="1"/>
          <p:nvPr/>
        </p:nvSpPr>
        <p:spPr>
          <a:xfrm>
            <a:off x="849085" y="14913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365C4B-B0B8-B283-C4F1-C54DA625B3AE}"/>
              </a:ext>
            </a:extLst>
          </p:cNvPr>
          <p:cNvSpPr txBox="1"/>
          <p:nvPr/>
        </p:nvSpPr>
        <p:spPr>
          <a:xfrm>
            <a:off x="587828" y="1284514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5695B9-989B-7B78-3D7D-D8FB8E7CA47C}"/>
              </a:ext>
            </a:extLst>
          </p:cNvPr>
          <p:cNvSpPr txBox="1"/>
          <p:nvPr/>
        </p:nvSpPr>
        <p:spPr>
          <a:xfrm>
            <a:off x="6466113" y="1567543"/>
            <a:ext cx="45719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Media2">
            <a:hlinkClick r:id="" action="ppaction://media"/>
            <a:extLst>
              <a:ext uri="{FF2B5EF4-FFF2-40B4-BE49-F238E27FC236}">
                <a16:creationId xmlns:a16="http://schemas.microsoft.com/office/drawing/2014/main" id="{75E26605-A824-9C8A-EBEB-0ACD33F26F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389" y="1284513"/>
            <a:ext cx="8282811" cy="46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0634" y="1268413"/>
            <a:ext cx="8237538" cy="738664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AutoNum type="arabicPeriod"/>
            </a:pPr>
            <a:r>
              <a:rPr lang="en-AU">
                <a:ea typeface="Calibri"/>
              </a:rPr>
              <a:t>Put a small dollop of two complementary colours of your choice on your palette.</a:t>
            </a:r>
            <a:endParaRPr lang="en-US">
              <a:ea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A5A57-DA14-22BE-9BD0-F4799420C9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305" y="2475089"/>
            <a:ext cx="5587390" cy="38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17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301583"/>
            <a:ext cx="8237538" cy="738664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AutoNum type="arabicPeriod" startAt="2"/>
            </a:pPr>
            <a:r>
              <a:rPr lang="en-AU">
                <a:ea typeface="Calibri"/>
              </a:rPr>
              <a:t>Start with the lighter colour. Paint in the first section with the pure hue. </a:t>
            </a:r>
            <a:endParaRPr lang="en-US">
              <a:ea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2121C-8C5D-F4DF-3FFE-9F9C7482EA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6285" y="2478831"/>
            <a:ext cx="5591431" cy="382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88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0F195F-0208-171B-B101-9B879DFA4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3"/>
            <a:ext cx="8237538" cy="369332"/>
          </a:xfrm>
        </p:spPr>
        <p:txBody>
          <a:bodyPr/>
          <a:lstStyle/>
          <a:p>
            <a:r>
              <a:rPr lang="en-AU"/>
              <a:t>Analogous colours are next to each other in the colour wheel.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F1A83C-C924-EEB5-6403-D08A7D99C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387841" y="1817364"/>
            <a:ext cx="4380617" cy="44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54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0636" y="1268413"/>
            <a:ext cx="8237538" cy="1107996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AutoNum type="arabicPeriod" startAt="3"/>
            </a:pPr>
            <a:r>
              <a:rPr lang="en-AU"/>
              <a:t>Mix in a very tiny amount of the complementary colour until you achieve a slightly darker value and paint in the next section. </a:t>
            </a:r>
            <a:endParaRPr lang="en-AU">
              <a:ea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067280-9C61-5C28-C637-CE33B1D184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5627" y="2479557"/>
            <a:ext cx="5612746" cy="382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53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3"/>
            <a:ext cx="8237538" cy="1107996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AutoNum type="arabicPeriod" startAt="4"/>
            </a:pPr>
            <a:r>
              <a:rPr lang="en-AU"/>
              <a:t>Again, mix in more of a very tiny amount of the complementary colour until you achieve a slightly darker value and paint in the next section.</a:t>
            </a:r>
            <a:endParaRPr lang="en-AU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3B369F-4800-7D40-C2ED-4AE4BA3835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78" y="2475091"/>
            <a:ext cx="5665245" cy="383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09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171088-9022-79B9-B30A-0E69A1E089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C352-0CAD-DFF9-D78A-3C57C88E9C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208" y="1286549"/>
            <a:ext cx="8237538" cy="1107996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AutoNum type="arabicPeriod" startAt="5"/>
            </a:pPr>
            <a:r>
              <a:rPr lang="en-AU"/>
              <a:t>Mix in more of a very tiny amount of the complementary colour until you achieve a slightly darker value and paint in the next section.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0C4C4-5B4A-3C5D-F672-56AB067A49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2139" y="2475091"/>
            <a:ext cx="5659722" cy="383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26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6E02B-FDEB-3518-BAC0-B73AB0B0B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E32844F-BB92-E6F5-CF0E-4856D3AE17DF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E32844F-BB92-E6F5-CF0E-4856D3AE17D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46612-CCFA-A732-51DC-C54CB41DD59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208" y="1286549"/>
            <a:ext cx="8237538" cy="1107996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AU"/>
              <a:t>Clean your brush well. Switch to the other colour (green) and mix in a very tiny amount of the dark value on your palette. Paint in the next section.</a:t>
            </a:r>
            <a:endParaRPr lang="en-US">
              <a:ea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86BD8-C6EA-0C81-20CE-387D8B8AB5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606" y="2475091"/>
            <a:ext cx="5642789" cy="382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60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C91E8-F285-DFB9-3143-9A7F2C63F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95ECBB1-9700-9AE3-0A88-36E36F700BE1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95ECBB1-9700-9AE3-0A88-36E36F700B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90BE8-E09B-8F32-FD67-6018C958DA0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208" y="1286549"/>
            <a:ext cx="8237538" cy="1107996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en-AU"/>
              <a:t>Mix in more of a very tiny amount of the complementary colour until you achieve a slightly darker value and paint in the next section.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39DBD-ED73-4CEC-5E4D-D8387E035E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2139" y="2475091"/>
            <a:ext cx="5659722" cy="383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86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17028-315B-CB55-5C25-6C16C986B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8CFD922-B938-DEF9-3208-A6FD13804696}"/>
                  </a:ext>
                </a:extLst>
              </p14:cNvPr>
              <p14:cNvContentPartPr/>
              <p14:nvPr/>
            </p14:nvContentPartPr>
            <p14:xfrm>
              <a:off x="10029475" y="4214092"/>
              <a:ext cx="16933" cy="1693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8CFD922-B938-DEF9-3208-A6FD1380469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825" y="3367442"/>
                <a:ext cx="1693300" cy="16933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F4F0CA-97FA-6A3D-22E1-ED46D8402C7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208" y="1286549"/>
            <a:ext cx="8237538" cy="369332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en-AU"/>
              <a:t>Finally, paint in the last section with the pure hue (green).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C2A2A1-0018-7430-9FF2-80CFF01D12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2139" y="2475091"/>
            <a:ext cx="5659722" cy="383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4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1C9F9-3626-9924-86B7-718A71D01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51F638-AA6B-970A-3174-9FBC213B254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304925"/>
            <a:ext cx="8237538" cy="369332"/>
          </a:xfrm>
        </p:spPr>
        <p:txBody>
          <a:bodyPr/>
          <a:lstStyle/>
          <a:p>
            <a:r>
              <a:rPr lang="en-GB"/>
              <a:t>When mixing complementary colours, we start mixing with the:</a:t>
            </a:r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E9B47-F76C-4E5D-F1D9-ED3015BA4CD1}"/>
              </a:ext>
            </a:extLst>
          </p:cNvPr>
          <p:cNvSpPr txBox="1"/>
          <p:nvPr/>
        </p:nvSpPr>
        <p:spPr>
          <a:xfrm rot="345843">
            <a:off x="729739" y="3940295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lightest </a:t>
            </a:r>
          </a:p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colour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6F516-1C43-0BD2-826E-FC84C253C0B3}"/>
              </a:ext>
            </a:extLst>
          </p:cNvPr>
          <p:cNvSpPr txBox="1"/>
          <p:nvPr/>
        </p:nvSpPr>
        <p:spPr>
          <a:xfrm>
            <a:off x="3598606" y="4033656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darkest</a:t>
            </a:r>
          </a:p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colour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BE57AB-15AF-53E7-A0AE-52A3F3D0522B}"/>
              </a:ext>
            </a:extLst>
          </p:cNvPr>
          <p:cNvSpPr txBox="1"/>
          <p:nvPr/>
        </p:nvSpPr>
        <p:spPr>
          <a:xfrm rot="21427021">
            <a:off x="6427537" y="3940295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mid-value</a:t>
            </a:r>
          </a:p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colour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C160E0-21BA-C592-7AEC-47B507C96346}"/>
              </a:ext>
            </a:extLst>
          </p:cNvPr>
          <p:cNvSpPr txBox="1"/>
          <p:nvPr/>
        </p:nvSpPr>
        <p:spPr>
          <a:xfrm>
            <a:off x="4291781" y="76691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634D12-9727-4C1B-49DF-1691177745B3}"/>
              </a:ext>
            </a:extLst>
          </p:cNvPr>
          <p:cNvSpPr txBox="1"/>
          <p:nvPr/>
        </p:nvSpPr>
        <p:spPr>
          <a:xfrm>
            <a:off x="3436374" y="56043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6DC429-7184-DF60-5C51-05418878E3F8}"/>
              </a:ext>
            </a:extLst>
          </p:cNvPr>
          <p:cNvGrpSpPr/>
          <p:nvPr/>
        </p:nvGrpSpPr>
        <p:grpSpPr>
          <a:xfrm>
            <a:off x="3097807" y="2498399"/>
            <a:ext cx="5614393" cy="3810326"/>
            <a:chOff x="3256833" y="2172281"/>
            <a:chExt cx="5614393" cy="3932028"/>
          </a:xfrm>
        </p:grpSpPr>
        <p:pic>
          <p:nvPicPr>
            <p:cNvPr id="4" name="Picture 3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0B09641A-8BC2-1A2F-78FE-9509A1BE5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8938"/>
            <a:stretch/>
          </p:blipFill>
          <p:spPr>
            <a:xfrm>
              <a:off x="3256833" y="2172281"/>
              <a:ext cx="2722921" cy="3932028"/>
            </a:xfrm>
            <a:prstGeom prst="rect">
              <a:avLst/>
            </a:prstGeom>
          </p:spPr>
        </p:pic>
        <p:pic>
          <p:nvPicPr>
            <p:cNvPr id="5" name="Picture 4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B0365EFB-2936-1644-DBB4-C23B27CB7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545"/>
            <a:stretch/>
          </p:blipFill>
          <p:spPr>
            <a:xfrm>
              <a:off x="5979754" y="2172281"/>
              <a:ext cx="2891472" cy="3932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447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BB121-F140-230F-914C-631AC6F444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>
                <a:ea typeface="Calibri"/>
              </a:rPr>
              <a:t>Value Scales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FE27F2-1628-4C9F-F7AC-F90BF36B99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712" y="1268413"/>
            <a:ext cx="7358576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9E345147-5ACB-19F0-4C05-025BBDCAB4CE}"/>
              </a:ext>
            </a:extLst>
          </p:cNvPr>
          <p:cNvSpPr txBox="1"/>
          <p:nvPr/>
        </p:nvSpPr>
        <p:spPr>
          <a:xfrm>
            <a:off x="1438894" y="2074312"/>
            <a:ext cx="6409706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i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Tint: </a:t>
            </a:r>
            <a:r>
              <a:rPr lang="en-US" i="0">
                <a:solidFill>
                  <a:schemeClr val="tx1"/>
                </a:solidFill>
                <a:latin typeface="+mn-lt"/>
                <a:cs typeface="Calibri"/>
              </a:rPr>
              <a:t>a colour mixed with white</a:t>
            </a:r>
            <a:r>
              <a:rPr lang="en-US" i="0">
                <a:solidFill>
                  <a:schemeClr val="tx1"/>
                </a:solidFill>
                <a:latin typeface="+mn-lt"/>
                <a:cs typeface="Arial"/>
              </a:rPr>
              <a:t>.</a:t>
            </a:r>
            <a:endParaRPr lang="en-GB" i="0">
              <a:solidFill>
                <a:schemeClr val="tx1"/>
              </a:solidFill>
              <a:latin typeface="+mn-lt"/>
              <a:cs typeface="Arial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endParaRPr lang="en-AU" b="1" i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sz="2250" i="0">
              <a:solidFill>
                <a:schemeClr val="tx1"/>
              </a:solidFill>
              <a:latin typeface="+mj-lt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020B1B2-7B91-713D-8E32-CEB431B01D25}"/>
              </a:ext>
            </a:extLst>
          </p:cNvPr>
          <p:cNvSpPr txBox="1"/>
          <p:nvPr/>
        </p:nvSpPr>
        <p:spPr>
          <a:xfrm>
            <a:off x="1438894" y="3007894"/>
            <a:ext cx="6409706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i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Tone: </a:t>
            </a:r>
            <a:r>
              <a:rPr lang="en-US" i="0">
                <a:solidFill>
                  <a:schemeClr val="tx1"/>
                </a:solidFill>
                <a:latin typeface="+mn-lt"/>
                <a:cs typeface="Calibri"/>
              </a:rPr>
              <a:t>a colour mixed with grey or black</a:t>
            </a:r>
            <a:r>
              <a:rPr lang="en-US" i="0">
                <a:solidFill>
                  <a:schemeClr val="tx1"/>
                </a:solidFill>
                <a:latin typeface="+mn-lt"/>
                <a:cs typeface="Arial"/>
              </a:rPr>
              <a:t>.</a:t>
            </a:r>
            <a:endParaRPr lang="en-GB" i="0">
              <a:solidFill>
                <a:schemeClr val="tx1"/>
              </a:solidFill>
              <a:latin typeface="+mn-lt"/>
              <a:cs typeface="Arial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endParaRPr lang="en-AU" b="1" i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sz="2250" i="0">
              <a:solidFill>
                <a:schemeClr val="tx1"/>
              </a:solidFill>
              <a:latin typeface="+mj-lt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66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2A508-B839-6CAD-734C-1F76484DD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D29726C-8EB0-DF25-F912-27BB7EF5B40B}"/>
              </a:ext>
            </a:extLst>
          </p:cNvPr>
          <p:cNvSpPr txBox="1"/>
          <p:nvPr/>
        </p:nvSpPr>
        <p:spPr>
          <a:xfrm>
            <a:off x="1438894" y="2074312"/>
            <a:ext cx="6409706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i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Value: </a:t>
            </a:r>
            <a:r>
              <a:rPr lang="en-US" i="0">
                <a:solidFill>
                  <a:schemeClr val="tx1"/>
                </a:solidFill>
                <a:latin typeface="+mn-lt"/>
                <a:cs typeface="Calibri"/>
              </a:rPr>
              <a:t>how light or dark a colour is.</a:t>
            </a:r>
            <a:endParaRPr lang="en-GB" i="0">
              <a:solidFill>
                <a:schemeClr val="tx1"/>
              </a:solidFill>
              <a:latin typeface="+mn-lt"/>
              <a:cs typeface="Arial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endParaRPr lang="en-AU" b="1" i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sz="2250" i="0">
              <a:solidFill>
                <a:schemeClr val="tx1"/>
              </a:solidFill>
              <a:latin typeface="+mj-lt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1E3B812-9964-7F79-27B4-17F730FD3FF5}"/>
              </a:ext>
            </a:extLst>
          </p:cNvPr>
          <p:cNvSpPr txBox="1"/>
          <p:nvPr/>
        </p:nvSpPr>
        <p:spPr>
          <a:xfrm>
            <a:off x="1438894" y="3007894"/>
            <a:ext cx="6409706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i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Value scale: </a:t>
            </a:r>
            <a:r>
              <a:rPr lang="en-US" i="0">
                <a:solidFill>
                  <a:schemeClr val="tx1"/>
                </a:solidFill>
                <a:latin typeface="+mn-lt"/>
                <a:cs typeface="Calibri"/>
              </a:rPr>
              <a:t>a range of the same colour from light to dark </a:t>
            </a:r>
            <a:r>
              <a:rPr lang="en-US" i="0">
                <a:solidFill>
                  <a:schemeClr val="tx1"/>
                </a:solidFill>
                <a:latin typeface="+mn-lt"/>
                <a:cs typeface="Arial"/>
              </a:rPr>
              <a:t>.</a:t>
            </a:r>
            <a:endParaRPr lang="en-GB" i="0">
              <a:solidFill>
                <a:schemeClr val="tx1"/>
              </a:solidFill>
              <a:latin typeface="+mn-lt"/>
              <a:cs typeface="Arial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endParaRPr lang="en-AU" b="1" i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sz="2250" i="0">
              <a:solidFill>
                <a:schemeClr val="tx1"/>
              </a:solidFill>
              <a:latin typeface="+mj-lt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E629D3F-CC16-D7E7-96B5-ADE8418CDF1D}"/>
              </a:ext>
            </a:extLst>
          </p:cNvPr>
          <p:cNvSpPr txBox="1"/>
          <p:nvPr/>
        </p:nvSpPr>
        <p:spPr>
          <a:xfrm>
            <a:off x="1438894" y="4246276"/>
            <a:ext cx="6409706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i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Neutral colour: </a:t>
            </a:r>
            <a:r>
              <a:rPr lang="en-US" i="0">
                <a:solidFill>
                  <a:schemeClr val="tx1"/>
                </a:solidFill>
                <a:latin typeface="+mn-lt"/>
                <a:cs typeface="Calibri"/>
              </a:rPr>
              <a:t>a colour without much intensity, appearing dull or not bright</a:t>
            </a:r>
            <a:r>
              <a:rPr lang="en-US" i="0">
                <a:solidFill>
                  <a:schemeClr val="tx1"/>
                </a:solidFill>
                <a:latin typeface="+mn-lt"/>
                <a:cs typeface="Arial"/>
              </a:rPr>
              <a:t>.</a:t>
            </a:r>
            <a:endParaRPr lang="en-GB" i="0">
              <a:solidFill>
                <a:schemeClr val="tx1"/>
              </a:solidFill>
              <a:latin typeface="+mn-lt"/>
              <a:cs typeface="Arial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endParaRPr lang="en-AU" b="1" i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sz="2250" i="0">
              <a:solidFill>
                <a:schemeClr val="tx1"/>
              </a:solidFill>
              <a:latin typeface="+mj-lt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554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D57CF5-D964-A82F-640C-18B1E688CE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738664"/>
          </a:xfrm>
        </p:spPr>
        <p:txBody>
          <a:bodyPr/>
          <a:lstStyle/>
          <a:p>
            <a:r>
              <a:rPr lang="en-AU">
                <a:solidFill>
                  <a:srgbClr val="000000"/>
                </a:solidFill>
                <a:effectLst/>
                <a:ea typeface="MS Mincho"/>
                <a:cs typeface="Segoe UI"/>
              </a:rPr>
              <a:t>Complementary colours are across from each other in the colour wheel.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FAC1A6-423A-D89A-2590-C5391710B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397035" y="1817364"/>
            <a:ext cx="4380617" cy="44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71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709F22-1AB3-C29D-89C6-9A7CD0717FC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>
                <a:ea typeface="Calibri"/>
              </a:rPr>
              <a:t>Reflect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5F710A-249B-DD1A-96BE-67FEC22B69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153" y="1273600"/>
            <a:ext cx="7551694" cy="50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F406C-C41B-04AD-461F-4F0D013FF2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041" y="1268413"/>
            <a:ext cx="7771919" cy="50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FA132F-6DE7-37F7-68C1-E81B19B726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667" y="1278787"/>
            <a:ext cx="779666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paper with silver chains&#10;&#10;AI-generated content may be incorrect.">
            <a:extLst>
              <a:ext uri="{FF2B5EF4-FFF2-40B4-BE49-F238E27FC236}">
                <a16:creationId xmlns:a16="http://schemas.microsoft.com/office/drawing/2014/main" id="{AFA973A3-64A7-ADD8-C883-5A59517631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792" y="1268413"/>
            <a:ext cx="8265408" cy="5040312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884BD0B-63F6-4698-1B0B-AD61019226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29428" y="2188460"/>
            <a:ext cx="5987692" cy="812530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AU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area of my value scale was challenging:</a:t>
            </a:r>
          </a:p>
          <a:p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7F0A765-7F73-2D5A-0216-244B500247A9}"/>
              </a:ext>
            </a:extLst>
          </p:cNvPr>
          <p:cNvSpPr txBox="1">
            <a:spLocks/>
          </p:cNvSpPr>
          <p:nvPr/>
        </p:nvSpPr>
        <p:spPr>
          <a:xfrm>
            <a:off x="1674343" y="3559878"/>
            <a:ext cx="5987692" cy="8078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b="1" i="0">
                <a:solidFill>
                  <a:schemeClr val="accent1"/>
                </a:solidFill>
                <a:latin typeface="Ink Free" panose="03080402000500000000" pitchFamily="66" charset="0"/>
              </a:rPr>
              <a:t>Mixing the mid-tones was challenging because I had to have just the right amount of each colour.</a:t>
            </a:r>
          </a:p>
          <a:p>
            <a:endParaRPr lang="en-US" sz="2400" b="1" i="0">
              <a:solidFill>
                <a:srgbClr val="177F99"/>
              </a:solidFill>
              <a:latin typeface="Ink Free"/>
            </a:endParaRPr>
          </a:p>
        </p:txBody>
      </p:sp>
    </p:spTree>
    <p:extLst>
      <p:ext uri="{BB962C8B-B14F-4D97-AF65-F5344CB8AC3E}">
        <p14:creationId xmlns:p14="http://schemas.microsoft.com/office/powerpoint/2010/main" val="38655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 couple of girls looking at papers&#10;&#10;Description automatically generated">
            <a:extLst>
              <a:ext uri="{FF2B5EF4-FFF2-40B4-BE49-F238E27FC236}">
                <a16:creationId xmlns:a16="http://schemas.microsoft.com/office/drawing/2014/main" id="{DB257796-5E25-E980-B2C3-24C2B67C4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1805" y="1268414"/>
            <a:ext cx="6300390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223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3E324-E764-D307-F763-91C0C0B032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54" y="1268413"/>
            <a:ext cx="7556691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92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E3821-A8AF-7585-5A6C-D43DB38CA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406020-AD0F-B9E6-ACD9-20886BF9655D}"/>
              </a:ext>
            </a:extLst>
          </p:cNvPr>
          <p:cNvSpPr txBox="1"/>
          <p:nvPr/>
        </p:nvSpPr>
        <p:spPr>
          <a:xfrm>
            <a:off x="4114800" y="297521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A group of kids looking at paper&#10;&#10;Description automatically generated">
            <a:extLst>
              <a:ext uri="{FF2B5EF4-FFF2-40B4-BE49-F238E27FC236}">
                <a16:creationId xmlns:a16="http://schemas.microsoft.com/office/drawing/2014/main" id="{DBB71249-C63F-F1E6-5A73-7FA89EADB6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821" y="1278037"/>
            <a:ext cx="6288358" cy="503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49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A4B3ED9-B0A0-E4F9-0D29-AD4249392013}"/>
              </a:ext>
            </a:extLst>
          </p:cNvPr>
          <p:cNvSpPr txBox="1"/>
          <p:nvPr/>
        </p:nvSpPr>
        <p:spPr>
          <a:xfrm>
            <a:off x="356786" y="1160549"/>
            <a:ext cx="835342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chemeClr val="tx1"/>
                </a:solidFill>
                <a:latin typeface="+mn-lt"/>
              </a:rPr>
              <a:t>Artists can make </a:t>
            </a:r>
            <a:r>
              <a:rPr lang="en-US" b="1" i="0" dirty="0">
                <a:solidFill>
                  <a:schemeClr val="tx1"/>
                </a:solidFill>
                <a:latin typeface="+mn-lt"/>
              </a:rPr>
              <a:t>neutral </a:t>
            </a:r>
            <a:r>
              <a:rPr lang="en-US" b="1" i="0" dirty="0" err="1">
                <a:solidFill>
                  <a:schemeClr val="tx1"/>
                </a:solidFill>
                <a:latin typeface="+mn-lt"/>
              </a:rPr>
              <a:t>colours</a:t>
            </a:r>
            <a:r>
              <a:rPr lang="en-US" b="1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i="0" dirty="0">
                <a:solidFill>
                  <a:schemeClr val="tx1"/>
                </a:solidFill>
                <a:latin typeface="+mn-lt"/>
              </a:rPr>
              <a:t>by mixing complementary </a:t>
            </a:r>
            <a:r>
              <a:rPr lang="en-US" i="0" dirty="0" err="1">
                <a:solidFill>
                  <a:schemeClr val="tx1"/>
                </a:solidFill>
                <a:latin typeface="+mn-lt"/>
              </a:rPr>
              <a:t>colours</a:t>
            </a:r>
            <a:r>
              <a:rPr lang="en-US" i="0" dirty="0">
                <a:solidFill>
                  <a:schemeClr val="tx1"/>
                </a:solidFill>
                <a:latin typeface="+mn-lt"/>
              </a:rPr>
              <a:t>. They </a:t>
            </a:r>
            <a:r>
              <a:rPr lang="en-US" i="0" dirty="0" err="1">
                <a:solidFill>
                  <a:schemeClr val="tx1"/>
                </a:solidFill>
                <a:latin typeface="+mn-lt"/>
              </a:rPr>
              <a:t>practise</a:t>
            </a:r>
            <a:r>
              <a:rPr lang="en-US" i="0" dirty="0">
                <a:solidFill>
                  <a:schemeClr val="tx1"/>
                </a:solidFill>
                <a:latin typeface="+mn-lt"/>
              </a:rPr>
              <a:t> doing this by painting a </a:t>
            </a:r>
            <a:r>
              <a:rPr lang="en-US" b="1" i="0" dirty="0">
                <a:solidFill>
                  <a:schemeClr val="tx1"/>
                </a:solidFill>
                <a:latin typeface="+mn-lt"/>
              </a:rPr>
              <a:t>value scale </a:t>
            </a:r>
            <a:r>
              <a:rPr lang="en-US" i="0" dirty="0">
                <a:solidFill>
                  <a:schemeClr val="tx1"/>
                </a:solidFill>
                <a:latin typeface="+mn-lt"/>
              </a:rPr>
              <a:t>using two complementary </a:t>
            </a:r>
            <a:r>
              <a:rPr lang="en-US" i="0" dirty="0" err="1">
                <a:solidFill>
                  <a:schemeClr val="tx1"/>
                </a:solidFill>
                <a:latin typeface="+mn-lt"/>
              </a:rPr>
              <a:t>colours</a:t>
            </a:r>
            <a:r>
              <a:rPr lang="en-US" i="0" dirty="0">
                <a:solidFill>
                  <a:schemeClr val="tx1"/>
                </a:solidFill>
                <a:latin typeface="+mn-lt"/>
              </a:rPr>
              <a:t>.</a:t>
            </a:r>
            <a:endParaRPr lang="en-US" sz="2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B8DB3AA-B2C8-BED1-5E8A-A5C7999D2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1428" y="2703262"/>
            <a:ext cx="5261143" cy="360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949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27FFBA-04CF-E6FC-4FD4-9AD7F285D630}"/>
              </a:ext>
            </a:extLst>
          </p:cNvPr>
          <p:cNvSpPr txBox="1"/>
          <p:nvPr/>
        </p:nvSpPr>
        <p:spPr>
          <a:xfrm>
            <a:off x="325922" y="1150923"/>
            <a:ext cx="835342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525" indent="0">
              <a:tabLst/>
            </a:pPr>
            <a:r>
              <a:rPr lang="en-US" sz="2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what part of your work today did you discover something new about yourself or your skills?</a:t>
            </a:r>
          </a:p>
        </p:txBody>
      </p:sp>
    </p:spTree>
    <p:extLst>
      <p:ext uri="{BB962C8B-B14F-4D97-AF65-F5344CB8AC3E}">
        <p14:creationId xmlns:p14="http://schemas.microsoft.com/office/powerpoint/2010/main" val="1222348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8629885-DE61-39DC-4388-52939D0147F1}"/>
              </a:ext>
            </a:extLst>
          </p:cNvPr>
          <p:cNvSpPr txBox="1"/>
          <p:nvPr/>
        </p:nvSpPr>
        <p:spPr>
          <a:xfrm>
            <a:off x="335549" y="1160549"/>
            <a:ext cx="835342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525" indent="0">
              <a:tabLst/>
            </a:pPr>
            <a:r>
              <a:rPr lang="en-US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next lesson, we will identify the ideas and practices found in an artwork.</a:t>
            </a:r>
            <a:endParaRPr lang="en-US" sz="24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E3BCC5-E1D7-E407-F81D-B5428C453A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6941" y="2270126"/>
            <a:ext cx="401011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31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AAD96-6B0F-A505-6DC3-9FBF9C7434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4662" y="1272952"/>
            <a:ext cx="8237538" cy="1551194"/>
          </a:xfrm>
        </p:spPr>
        <p:txBody>
          <a:bodyPr lIns="0" tIns="0" rIns="0" bIns="0" anchor="t">
            <a:spAutoFit/>
          </a:bodyPr>
          <a:lstStyle/>
          <a:p>
            <a:r>
              <a:rPr lang="en-US" altLang="ko-KR"/>
              <a:t>Slide 12: </a:t>
            </a:r>
            <a:r>
              <a:rPr lang="en-US"/>
              <a:t>Cézanne, P. (c. 1895) </a:t>
            </a:r>
            <a:r>
              <a:rPr lang="en-US" i="1"/>
              <a:t>The Basket of Apples</a:t>
            </a:r>
            <a:r>
              <a:rPr lang="en-US"/>
              <a:t>, oil on canvas, 65 × 80 cm, Art Institute of Chicago. Available at: Wikimedia Commons, “File:Paul Cézanne, The Basket of Apples.jpg” (Accessed: 2 October 2025).</a:t>
            </a:r>
          </a:p>
          <a:p>
            <a:r>
              <a:rPr lang="en-US" altLang="ko-KR">
                <a:ea typeface="맑은 고딕"/>
              </a:rPr>
              <a:t>Slide 1, 13-15: </a:t>
            </a:r>
            <a:r>
              <a:rPr lang="en-AU"/>
              <a:t>van Gogh, V. (1888) </a:t>
            </a:r>
            <a:r>
              <a:rPr lang="en-AU" i="1"/>
              <a:t>Café Terrace at Night</a:t>
            </a:r>
            <a:r>
              <a:rPr lang="en-AU"/>
              <a:t>. Oil on canvas. Kröller-Müller Museum, Otterlo, Netherlands. Available at: Wikimedia Commons, “File:Vincent-van-gogh-cafe-terrace-on-the-place-du-forum-arles-at-night-the.jpg” (Accessed: 2 October 2025).</a:t>
            </a:r>
          </a:p>
          <a:p>
            <a:r>
              <a:rPr lang="en-AU" altLang="ko-KR">
                <a:ea typeface="맑은 고딕"/>
              </a:rPr>
              <a:t>Slide 38: </a:t>
            </a:r>
            <a:r>
              <a:rPr lang="en-US"/>
              <a:t>Raven, C. (2018) </a:t>
            </a:r>
            <a:r>
              <a:rPr lang="en-US" i="1"/>
              <a:t>Elders at Dupang Festival</a:t>
            </a:r>
            <a:r>
              <a:rPr lang="en-US"/>
              <a:t> [Facebook post]. Available at: </a:t>
            </a:r>
            <a:r>
              <a:rPr lang="en-US">
                <a:hlinkClick r:id="rId2"/>
              </a:rPr>
              <a:t>https://www.facebook.com/100050384414438/posts/elders-at-dupang-festival-0-/2073059196057318/</a:t>
            </a:r>
            <a:r>
              <a:rPr lang="en-US"/>
              <a:t> (Accessed: 2 October 2025).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18391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788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F9480B-32CE-3ADD-778E-B13A37BABA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304925"/>
            <a:ext cx="8237538" cy="369332"/>
          </a:xfrm>
        </p:spPr>
        <p:txBody>
          <a:bodyPr/>
          <a:lstStyle/>
          <a:p>
            <a:r>
              <a:rPr lang="en-GB"/>
              <a:t>On a colour wheel, analogous colours are…</a:t>
            </a:r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CAAD38-E56B-F209-86E9-ACFF10444B3A}"/>
              </a:ext>
            </a:extLst>
          </p:cNvPr>
          <p:cNvSpPr txBox="1"/>
          <p:nvPr/>
        </p:nvSpPr>
        <p:spPr>
          <a:xfrm rot="345843">
            <a:off x="728374" y="3932889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the brightest colours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ACC3F-BE5E-2B9C-8ADF-CD76C821A183}"/>
              </a:ext>
            </a:extLst>
          </p:cNvPr>
          <p:cNvSpPr txBox="1"/>
          <p:nvPr/>
        </p:nvSpPr>
        <p:spPr>
          <a:xfrm>
            <a:off x="3581539" y="4094376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the darkest colours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009CE-9DE6-B6E9-9E10-5443F0BDF320}"/>
              </a:ext>
            </a:extLst>
          </p:cNvPr>
          <p:cNvSpPr txBox="1"/>
          <p:nvPr/>
        </p:nvSpPr>
        <p:spPr>
          <a:xfrm rot="21427021">
            <a:off x="6389440" y="3827264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colours beside each other that are harmonious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291F93-BA33-CE90-7164-174B92CF02AA}"/>
              </a:ext>
            </a:extLst>
          </p:cNvPr>
          <p:cNvSpPr txBox="1"/>
          <p:nvPr/>
        </p:nvSpPr>
        <p:spPr>
          <a:xfrm>
            <a:off x="4291781" y="76691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D0799-880D-E77D-E3DB-2C560A0B740F}"/>
              </a:ext>
            </a:extLst>
          </p:cNvPr>
          <p:cNvSpPr txBox="1"/>
          <p:nvPr/>
        </p:nvSpPr>
        <p:spPr>
          <a:xfrm>
            <a:off x="3436374" y="56043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374195-FDDD-D3A6-FE33-5AAB807EAE9A}"/>
              </a:ext>
            </a:extLst>
          </p:cNvPr>
          <p:cNvGrpSpPr/>
          <p:nvPr/>
        </p:nvGrpSpPr>
        <p:grpSpPr>
          <a:xfrm>
            <a:off x="380135" y="2498399"/>
            <a:ext cx="5557481" cy="3810326"/>
            <a:chOff x="418309" y="2172281"/>
            <a:chExt cx="5557481" cy="3932028"/>
          </a:xfrm>
        </p:grpSpPr>
        <p:pic>
          <p:nvPicPr>
            <p:cNvPr id="9" name="Picture 8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69814A0F-723D-4C45-A754-D9000DA98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8938"/>
            <a:stretch/>
          </p:blipFill>
          <p:spPr>
            <a:xfrm>
              <a:off x="418309" y="2172281"/>
              <a:ext cx="2722921" cy="3932028"/>
            </a:xfrm>
            <a:prstGeom prst="rect">
              <a:avLst/>
            </a:prstGeom>
          </p:spPr>
        </p:pic>
        <p:pic>
          <p:nvPicPr>
            <p:cNvPr id="10" name="Picture 9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42F30BD3-569C-DCFC-4246-62D209851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545"/>
            <a:stretch/>
          </p:blipFill>
          <p:spPr>
            <a:xfrm>
              <a:off x="3084318" y="2172281"/>
              <a:ext cx="2891472" cy="3932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13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4D86803-9867-0989-6E73-8415A35919DC}"/>
              </a:ext>
            </a:extLst>
          </p:cNvPr>
          <p:cNvSpPr txBox="1">
            <a:spLocks/>
          </p:cNvSpPr>
          <p:nvPr/>
        </p:nvSpPr>
        <p:spPr>
          <a:xfrm>
            <a:off x="453231" y="1262664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/>
              <a:t>In this lesson, we will practise painting complementary value scales. </a:t>
            </a:r>
            <a:endParaRPr lang="en-CH" i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8635F74-15A4-E7D1-3982-BF5A73AF7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01185" y="2068286"/>
            <a:ext cx="3183715" cy="424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362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E6D81E-647B-F1EA-157F-50F7B22EED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1255728"/>
          </a:xfrm>
        </p:spPr>
        <p:txBody>
          <a:bodyPr lIns="0" tIns="0" rIns="0" bIns="0" anchor="t">
            <a:spAutoFit/>
          </a:bodyPr>
          <a:lstStyle/>
          <a:p>
            <a:r>
              <a:rPr lang="en-AU"/>
              <a:t>You will 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>
                <a:solidFill>
                  <a:schemeClr val="accent1"/>
                </a:solidFill>
              </a:rPr>
              <a:t>mix </a:t>
            </a:r>
            <a:r>
              <a:rPr lang="en-AU">
                <a:solidFill>
                  <a:schemeClr val="tx1"/>
                </a:solidFill>
              </a:rPr>
              <a:t>complementary colours with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>
                <a:solidFill>
                  <a:schemeClr val="accent1"/>
                </a:solidFill>
                <a:ea typeface="Calibri"/>
              </a:rPr>
              <a:t>create</a:t>
            </a:r>
            <a:r>
              <a:rPr lang="en-AU">
                <a:solidFill>
                  <a:schemeClr val="tx1"/>
                </a:solidFill>
                <a:ea typeface="Calibri"/>
              </a:rPr>
              <a:t> a value scale using complementary colours.</a:t>
            </a:r>
            <a:endParaRPr lang="en-AU">
              <a:ea typeface="Calibri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57703D5-08D2-B7BA-5188-A5776C1522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622" y="2686419"/>
            <a:ext cx="5267893" cy="36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2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ild using coloring pen">
            <a:extLst>
              <a:ext uri="{FF2B5EF4-FFF2-40B4-BE49-F238E27FC236}">
                <a16:creationId xmlns:a16="http://schemas.microsoft.com/office/drawing/2014/main" id="{7874D835-F146-58FB-E74E-A6EFE3BC8A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00" y="1278038"/>
            <a:ext cx="7560001" cy="5040000"/>
          </a:xfrm>
          <a:prstGeom prst="rect">
            <a:avLst/>
          </a:prstGeom>
        </p:spPr>
      </p:pic>
      <p:pic>
        <p:nvPicPr>
          <p:cNvPr id="6" name="Picture 5" descr="Child writing with a pencil">
            <a:extLst>
              <a:ext uri="{FF2B5EF4-FFF2-40B4-BE49-F238E27FC236}">
                <a16:creationId xmlns:a16="http://schemas.microsoft.com/office/drawing/2014/main" id="{03DD678B-2862-3727-5245-8D550A13A6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030" y="1278038"/>
            <a:ext cx="6951941" cy="5040000"/>
          </a:xfrm>
          <a:prstGeom prst="rect">
            <a:avLst/>
          </a:prstGeom>
        </p:spPr>
      </p:pic>
      <p:pic>
        <p:nvPicPr>
          <p:cNvPr id="8" name="Picture 7" descr="Grandmother and kid baking in kitchen">
            <a:extLst>
              <a:ext uri="{FF2B5EF4-FFF2-40B4-BE49-F238E27FC236}">
                <a16:creationId xmlns:a16="http://schemas.microsoft.com/office/drawing/2014/main" id="{7DA81E75-A144-5D1A-28ED-00908114BE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040" y="1278038"/>
            <a:ext cx="695792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4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5E7AB-AF92-20E0-44A0-5012D73D2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D32A49-7CAD-AF11-169D-80BB5594EE9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1628" y="1791520"/>
            <a:ext cx="1817914" cy="369332"/>
          </a:xfrm>
        </p:spPr>
        <p:txBody>
          <a:bodyPr/>
          <a:lstStyle/>
          <a:p>
            <a:r>
              <a:rPr lang="en-GB"/>
              <a:t>tint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CBD407-6B71-C0EE-8097-5F588EF05D5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62213" y="1788795"/>
            <a:ext cx="2894012" cy="738664"/>
          </a:xfrm>
        </p:spPr>
        <p:txBody>
          <a:bodyPr/>
          <a:lstStyle/>
          <a:p>
            <a:r>
              <a:rPr lang="en-US"/>
              <a:t>A colour mixed with white.</a:t>
            </a:r>
            <a:endParaRPr lang="en-GB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03175B5-38DE-E3DD-57FD-2DCFE875218B}"/>
              </a:ext>
            </a:extLst>
          </p:cNvPr>
          <p:cNvSpPr txBox="1">
            <a:spLocks/>
          </p:cNvSpPr>
          <p:nvPr/>
        </p:nvSpPr>
        <p:spPr>
          <a:xfrm>
            <a:off x="524472" y="4060534"/>
            <a:ext cx="181791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/>
              <a:t>tone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F1DD0FE-0ED9-413A-400C-83F4219BEAFF}"/>
              </a:ext>
            </a:extLst>
          </p:cNvPr>
          <p:cNvSpPr txBox="1">
            <a:spLocks/>
          </p:cNvSpPr>
          <p:nvPr/>
        </p:nvSpPr>
        <p:spPr>
          <a:xfrm>
            <a:off x="2475057" y="4057809"/>
            <a:ext cx="289401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/>
              <a:t>A colour mixed with black or grey.</a:t>
            </a:r>
            <a:endParaRPr lang="en-GB" i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B9CD0C-8C9E-7484-0E45-A69FF6801D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1177" y="5235850"/>
            <a:ext cx="753012" cy="970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D17FB6-FDD5-F40B-62D8-6BD3C8E9DB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1177" y="2943970"/>
            <a:ext cx="753012" cy="97005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56EC18-E7AA-47B2-7FCB-C3B5A8CC2497}"/>
              </a:ext>
            </a:extLst>
          </p:cNvPr>
          <p:cNvCxnSpPr>
            <a:cxnSpLocks/>
          </p:cNvCxnSpPr>
          <p:nvPr/>
        </p:nvCxnSpPr>
        <p:spPr>
          <a:xfrm>
            <a:off x="6211619" y="2531227"/>
            <a:ext cx="384958" cy="5103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E90CE3B-ADEE-8958-FE94-8BCA7CB77B79}"/>
              </a:ext>
            </a:extLst>
          </p:cNvPr>
          <p:cNvSpPr/>
          <p:nvPr/>
        </p:nvSpPr>
        <p:spPr>
          <a:xfrm>
            <a:off x="5651086" y="1886569"/>
            <a:ext cx="753012" cy="871412"/>
          </a:xfrm>
          <a:prstGeom prst="rect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8E7652-412C-0CC8-9161-08075B0CEC2A}"/>
              </a:ext>
            </a:extLst>
          </p:cNvPr>
          <p:cNvCxnSpPr>
            <a:cxnSpLocks/>
          </p:cNvCxnSpPr>
          <p:nvPr/>
        </p:nvCxnSpPr>
        <p:spPr>
          <a:xfrm flipH="1">
            <a:off x="7324189" y="2654204"/>
            <a:ext cx="194747" cy="3873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F8B792A-A60D-5FD4-A399-43A3C6593E2B}"/>
              </a:ext>
            </a:extLst>
          </p:cNvPr>
          <p:cNvSpPr/>
          <p:nvPr/>
        </p:nvSpPr>
        <p:spPr>
          <a:xfrm>
            <a:off x="7452484" y="1887442"/>
            <a:ext cx="753012" cy="8714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3215676-F27D-C4FB-6CD8-233729F0C413}"/>
              </a:ext>
            </a:extLst>
          </p:cNvPr>
          <p:cNvCxnSpPr>
            <a:cxnSpLocks/>
          </p:cNvCxnSpPr>
          <p:nvPr/>
        </p:nvCxnSpPr>
        <p:spPr>
          <a:xfrm>
            <a:off x="6211619" y="4848453"/>
            <a:ext cx="384958" cy="5103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A2122D8-EAD3-03DF-27FC-D4F620914E5C}"/>
              </a:ext>
            </a:extLst>
          </p:cNvPr>
          <p:cNvCxnSpPr>
            <a:cxnSpLocks/>
          </p:cNvCxnSpPr>
          <p:nvPr/>
        </p:nvCxnSpPr>
        <p:spPr>
          <a:xfrm flipH="1">
            <a:off x="7324189" y="4971430"/>
            <a:ext cx="194747" cy="3873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4E67E99-E921-C21E-456C-09B7E7168AF7}"/>
              </a:ext>
            </a:extLst>
          </p:cNvPr>
          <p:cNvSpPr/>
          <p:nvPr/>
        </p:nvSpPr>
        <p:spPr>
          <a:xfrm>
            <a:off x="7452484" y="4204668"/>
            <a:ext cx="753012" cy="8714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EEDB99-9C14-BB32-F0C4-F8899A437FDB}"/>
              </a:ext>
            </a:extLst>
          </p:cNvPr>
          <p:cNvSpPr/>
          <p:nvPr/>
        </p:nvSpPr>
        <p:spPr>
          <a:xfrm>
            <a:off x="5651086" y="4232228"/>
            <a:ext cx="753012" cy="871412"/>
          </a:xfrm>
          <a:prstGeom prst="rect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7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  <p:bldP spid="9" grpId="0"/>
      <p:bldP spid="6" grpId="0" animBg="1"/>
      <p:bldP spid="7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3BF27-9D5F-A440-7D1F-7014FBD3BA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1628" y="1791520"/>
            <a:ext cx="1817914" cy="369332"/>
          </a:xfrm>
        </p:spPr>
        <p:txBody>
          <a:bodyPr/>
          <a:lstStyle/>
          <a:p>
            <a:r>
              <a:rPr lang="en-GB"/>
              <a:t>value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12810-93A9-6944-AB75-9831C07F49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62213" y="1788795"/>
            <a:ext cx="2894012" cy="738664"/>
          </a:xfrm>
        </p:spPr>
        <p:txBody>
          <a:bodyPr/>
          <a:lstStyle/>
          <a:p>
            <a:r>
              <a:rPr lang="en-US"/>
              <a:t>How light or dark a colour is.</a:t>
            </a:r>
            <a:endParaRPr lang="en-GB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CF28AC5-EFF7-1BC3-CBF4-6671339BBA85}"/>
              </a:ext>
            </a:extLst>
          </p:cNvPr>
          <p:cNvSpPr txBox="1">
            <a:spLocks/>
          </p:cNvSpPr>
          <p:nvPr/>
        </p:nvSpPr>
        <p:spPr>
          <a:xfrm>
            <a:off x="524472" y="4060534"/>
            <a:ext cx="181791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/>
              <a:t>value scale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404CA7C-E3EA-DF3F-C145-84BF9D273D53}"/>
              </a:ext>
            </a:extLst>
          </p:cNvPr>
          <p:cNvSpPr txBox="1">
            <a:spLocks/>
          </p:cNvSpPr>
          <p:nvPr/>
        </p:nvSpPr>
        <p:spPr>
          <a:xfrm>
            <a:off x="2475057" y="4057809"/>
            <a:ext cx="2894012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/>
              <a:t>A range of the same colour from light to dark.</a:t>
            </a:r>
            <a:endParaRPr lang="en-GB" i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CCEED-675F-0925-B540-798D3C341D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8240" y="4139965"/>
            <a:ext cx="3117788" cy="970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558D74-AE9A-9A05-8D63-44C68E8050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0207" y="1955799"/>
            <a:ext cx="753012" cy="8538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A2ACD0-A158-D013-C0E4-4E00A8B0CF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0207" y="2809653"/>
            <a:ext cx="753012" cy="9700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AD6C2D-55AF-75E7-F1D2-8EACCF6547B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3219" y="1839595"/>
            <a:ext cx="753012" cy="970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9E5EE0-E34F-52D2-3451-CD5A058DC0C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3219" y="2809653"/>
            <a:ext cx="753012" cy="9700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838248-A0BF-95D2-383E-F5356AF4D45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8240" y="4985248"/>
            <a:ext cx="3117788" cy="97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2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  <p:tag name="ARTICULATE_DESIGN_ID_CUSTOM DESIGN" val="JizD6fQG"/>
  <p:tag name="ARTICULATE_DESIGN_ID_5_OFFICE THEME" val="trXBsvWs"/>
  <p:tag name="ARTICULATE_DESIGN_ID_GGSA_CURRICULUM_PPT_THEME" val="kbp9wEbE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SharedWithUsers xmlns="f315eb64-a02b-4bd5-a84c-38ab918c4ccd">
      <UserInfo>
        <DisplayName>Vanessa Leonhardt - Archive</DisplayName>
        <AccountId>208</AccountId>
        <AccountType/>
      </UserInfo>
      <UserInfo>
        <DisplayName>Jacqui Castorina</DisplayName>
        <AccountId>112</AccountId>
        <AccountType/>
      </UserInfo>
    </SharedWithUsers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 xmlns="f315eb64-a02b-4bd5-a84c-38ab918c4ccd">3KN27SNVY5CS-90160594-427536</_dlc_DocId>
    <_dlc_DocIdPersistId xmlns="f315eb64-a02b-4bd5-a84c-38ab918c4ccd">false</_dlc_DocIdPersistId>
    <_dlc_DocIdUrl xmlns="f315eb64-a02b-4bd5-a84c-38ab918c4ccd">
      <Url>https://ggsaus.sharepoint.com/sites/Curriculum/_layouts/15/DocIdRedir.aspx?ID=3KN27SNVY5CS-90160594-427536</Url>
      <Description>3KN27SNVY5CS-90160594-427536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CA1584-9CA9-46D4-BE44-1AD376E0FB8E}">
  <ds:schemaRefs>
    <ds:schemaRef ds:uri="http://purl.org/dc/dcmitype/"/>
    <ds:schemaRef ds:uri="http://schemas.microsoft.com/sharepoint/v3/fields"/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d63ea73a-d7e6-4e3a-bf41-d78273581467"/>
    <ds:schemaRef ds:uri="http://schemas.openxmlformats.org/package/2006/metadata/core-properties"/>
    <ds:schemaRef ds:uri="f315eb64-a02b-4bd5-a84c-38ab918c4cc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FC7A98E-A2E8-4CC8-9F5B-41EEC071F339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01C80E3-7085-4EFA-9580-9B95782F31B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3</TotalTime>
  <Words>678</Words>
  <Application>Microsoft Office PowerPoint</Application>
  <PresentationFormat>On-screen Show (4:3)</PresentationFormat>
  <Paragraphs>80</Paragraphs>
  <Slides>39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맑은 고딕</vt:lpstr>
      <vt:lpstr>MS Mincho</vt:lpstr>
      <vt:lpstr>Arial</vt:lpstr>
      <vt:lpstr>Calibr</vt:lpstr>
      <vt:lpstr>Calibri</vt:lpstr>
      <vt:lpstr>Calibri Light</vt:lpstr>
      <vt:lpstr>Gotham-Light</vt:lpstr>
      <vt:lpstr>Ink Free</vt:lpstr>
      <vt:lpstr>GGSA_Curriculum_PPT_Theme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Fiona Tye</cp:lastModifiedBy>
  <cp:revision>2</cp:revision>
  <cp:lastPrinted>2021-04-07T01:54:21Z</cp:lastPrinted>
  <dcterms:created xsi:type="dcterms:W3CDTF">2017-09-25T17:46:47Z</dcterms:created>
  <dcterms:modified xsi:type="dcterms:W3CDTF">2025-11-24T10:20:55Z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_dlc_DocIdItemGuid">
    <vt:lpwstr>a7ec0be6-ee37-4332-8279-a232ddf24603</vt:lpwstr>
  </property>
  <property fmtid="{D5CDD505-2E9C-101B-9397-08002B2CF9AE}" pid="5" name="dcProductDevelopment">
    <vt:bool>false</vt:bool>
  </property>
  <property fmtid="{D5CDD505-2E9C-101B-9397-08002B2CF9AE}" pid="6" name="dcInternalEvaluationLibrary">
    <vt:bool>false</vt:bool>
  </property>
  <property fmtid="{D5CDD505-2E9C-101B-9397-08002B2CF9AE}" pid="7" name="dcMarketingServices">
    <vt:bool>false</vt:bool>
  </property>
  <property fmtid="{D5CDD505-2E9C-101B-9397-08002B2CF9AE}" pid="8" name="dcIntranet">
    <vt:bool>false</vt:bool>
  </property>
  <property fmtid="{D5CDD505-2E9C-101B-9397-08002B2CF9AE}" pid="9" name="dcExternalEvaluationLibrary">
    <vt:bool>false</vt:bool>
  </property>
  <property fmtid="{D5CDD505-2E9C-101B-9397-08002B2CF9AE}" pid="10" name="dcSchoolsAllStaff">
    <vt:bool>false</vt:bool>
  </property>
  <property fmtid="{D5CDD505-2E9C-101B-9397-08002B2CF9AE}" pid="11" name="dcDirectors">
    <vt:bool>false</vt:bool>
  </property>
  <property fmtid="{D5CDD505-2E9C-101B-9397-08002B2CF9AE}" pid="12" name="dcGreatTeachingPortal">
    <vt:bool>false</vt:bool>
  </property>
  <property fmtid="{D5CDD505-2E9C-101B-9397-08002B2CF9AE}" pid="13" name="dcBrochureStand">
    <vt:bool>false</vt:bool>
  </property>
  <property fmtid="{D5CDD505-2E9C-101B-9397-08002B2CF9AE}" pid="14" name="dcSchoolPrincipals">
    <vt:bool>false</vt:bool>
  </property>
  <property fmtid="{D5CDD505-2E9C-101B-9397-08002B2CF9AE}" pid="15" name="dcWebsite">
    <vt:bool>false</vt:bool>
  </property>
  <property fmtid="{D5CDD505-2E9C-101B-9397-08002B2CF9AE}" pid="16" name="dcDigitalDatabase">
    <vt:bool>false</vt:bool>
  </property>
  <property fmtid="{D5CDD505-2E9C-101B-9397-08002B2CF9AE}" pid="17" name="dcProductFolders">
    <vt:bool>false</vt:bool>
  </property>
  <property fmtid="{D5CDD505-2E9C-101B-9397-08002B2CF9AE}" pid="18" name="dcCEOSocialMedia">
    <vt:bool>false</vt:bool>
  </property>
  <property fmtid="{D5CDD505-2E9C-101B-9397-08002B2CF9AE}" pid="19" name="dcBusinessServices">
    <vt:bool>false</vt:bool>
  </property>
  <property fmtid="{D5CDD505-2E9C-101B-9397-08002B2CF9AE}" pid="20" name="dcInfoHub">
    <vt:bool>false</vt:bool>
  </property>
  <property fmtid="{D5CDD505-2E9C-101B-9397-08002B2CF9AE}" pid="21" name="dcManagement">
    <vt:bool>false</vt:bool>
  </property>
  <property fmtid="{D5CDD505-2E9C-101B-9397-08002B2CF9AE}" pid="22" name="dcSchoolPartnerships">
    <vt:bool>false</vt:bool>
  </property>
  <property fmtid="{D5CDD505-2E9C-101B-9397-08002B2CF9AE}" pid="23" name="dcCurriculumResourceLibrary">
    <vt:bool>false</vt:bool>
  </property>
  <property fmtid="{D5CDD505-2E9C-101B-9397-08002B2CF9AE}" pid="24" name="dcAllGGSAStaff">
    <vt:bool>false</vt:bool>
  </property>
  <property fmtid="{D5CDD505-2E9C-101B-9397-08002B2CF9AE}" pid="25" name="dcSocialMedia">
    <vt:bool>false</vt:bool>
  </property>
  <property fmtid="{D5CDD505-2E9C-101B-9397-08002B2CF9AE}" pid="26" name="MediaServiceImageTags">
    <vt:lpwstr/>
  </property>
  <property fmtid="{D5CDD505-2E9C-101B-9397-08002B2CF9AE}" pid="27" name="xd_ProgID">
    <vt:lpwstr/>
  </property>
  <property fmtid="{D5CDD505-2E9C-101B-9397-08002B2CF9AE}" pid="28" name="_ColorHex">
    <vt:lpwstr/>
  </property>
  <property fmtid="{D5CDD505-2E9C-101B-9397-08002B2CF9AE}" pid="29" name="ComplianceAssetId">
    <vt:lpwstr/>
  </property>
  <property fmtid="{D5CDD505-2E9C-101B-9397-08002B2CF9AE}" pid="30" name="auditStatus">
    <vt:lpwstr>Created</vt:lpwstr>
  </property>
  <property fmtid="{D5CDD505-2E9C-101B-9397-08002B2CF9AE}" pid="31" name="TemplateUrl">
    <vt:lpwstr/>
  </property>
  <property fmtid="{D5CDD505-2E9C-101B-9397-08002B2CF9AE}" pid="32" name="_ExtendedDescription">
    <vt:lpwstr/>
  </property>
  <property fmtid="{D5CDD505-2E9C-101B-9397-08002B2CF9AE}" pid="33" name="_ColorTag">
    <vt:lpwstr/>
  </property>
  <property fmtid="{D5CDD505-2E9C-101B-9397-08002B2CF9AE}" pid="34" name="xd_Signature">
    <vt:bool>false</vt:bool>
  </property>
  <property fmtid="{D5CDD505-2E9C-101B-9397-08002B2CF9AE}" pid="35" name="_Emoji">
    <vt:lpwstr/>
  </property>
  <property fmtid="{D5CDD505-2E9C-101B-9397-08002B2CF9AE}" pid="36" name="Request">
    <vt:lpwstr>, </vt:lpwstr>
  </property>
  <property fmtid="{D5CDD505-2E9C-101B-9397-08002B2CF9AE}" pid="37" name="TriggerFlowInfo">
    <vt:lpwstr/>
  </property>
  <property fmtid="{D5CDD505-2E9C-101B-9397-08002B2CF9AE}" pid="38" name="ReviewedbyNP">
    <vt:bool>false</vt:bool>
  </property>
  <property fmtid="{D5CDD505-2E9C-101B-9397-08002B2CF9AE}" pid="39" name="_dlc_DocId">
    <vt:lpwstr>GGSAPD-1028343255-314296</vt:lpwstr>
  </property>
  <property fmtid="{D5CDD505-2E9C-101B-9397-08002B2CF9AE}" pid="40" name="_dlc_DocIdPersistId">
    <vt:bool>false</vt:bool>
  </property>
  <property fmtid="{D5CDD505-2E9C-101B-9397-08002B2CF9AE}" pid="41" name="_dlc_DocIdUrl">
    <vt:lpwstr>https://ggsaus.sharepoint.com/sites/ProductDevelopment/_layouts/15/DocIdRedir.aspx?ID=GGSAPD-1028343255-314296, GGSAPD-1028343255-314296</vt:lpwstr>
  </property>
  <property fmtid="{D5CDD505-2E9C-101B-9397-08002B2CF9AE}" pid="42" name="ArticulateGUID">
    <vt:lpwstr>B1340082-0FCA-4CCD-B156-0F48728CEE56</vt:lpwstr>
  </property>
  <property fmtid="{D5CDD505-2E9C-101B-9397-08002B2CF9AE}" pid="43" name="ArticulatePath">
    <vt:lpwstr>https://ggsaus.sharepoint.com/sites/Curriculum/Shared Documents/03 English/04 Oz-e-Writing/04 Product/01 Build/05 Year 4/01 Narrative (Creative)/02 Lessons/OZEWRI Y4 NAR Template V1 20230810</vt:lpwstr>
  </property>
</Properties>
</file>