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32"/>
  </p:notesMasterIdLst>
  <p:handoutMasterIdLst>
    <p:handoutMasterId r:id="rId33"/>
  </p:handoutMasterIdLst>
  <p:sldIdLst>
    <p:sldId id="256" r:id="rId6"/>
    <p:sldId id="257" r:id="rId7"/>
    <p:sldId id="258" r:id="rId8"/>
    <p:sldId id="259" r:id="rId9"/>
    <p:sldId id="261" r:id="rId10"/>
    <p:sldId id="330" r:id="rId11"/>
    <p:sldId id="285" r:id="rId12"/>
    <p:sldId id="310" r:id="rId13"/>
    <p:sldId id="311" r:id="rId14"/>
    <p:sldId id="331" r:id="rId15"/>
    <p:sldId id="291" r:id="rId16"/>
    <p:sldId id="316" r:id="rId17"/>
    <p:sldId id="33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45" r:id="rId26"/>
    <p:sldId id="346" r:id="rId27"/>
    <p:sldId id="275" r:id="rId28"/>
    <p:sldId id="317" r:id="rId29"/>
    <p:sldId id="277" r:id="rId30"/>
    <p:sldId id="298" r:id="rId31"/>
  </p:sldIdLst>
  <p:sldSz cx="9144000" cy="6858000" type="screen4x3"/>
  <p:notesSz cx="7019925" cy="9305925"/>
  <p:embeddedFontLst>
    <p:embeddedFont>
      <p:font typeface="Dreaming Outloud Pro" panose="03050502040302030504" pitchFamily="66" charset="0"/>
      <p:regular r:id="rId34"/>
      <p:italic r:id="rId35"/>
    </p:embeddedFont>
    <p:embeddedFont>
      <p:font typeface="Gotham-Book" panose="020B060402020202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EF6"/>
    <a:srgbClr val="FFFEFA"/>
    <a:srgbClr val="FFFDF5"/>
    <a:srgbClr val="F7E8E6"/>
    <a:srgbClr val="E9C1BE"/>
    <a:srgbClr val="EAC1BE"/>
    <a:srgbClr val="C1E7EA"/>
    <a:srgbClr val="FFEAAB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08A7D-5FFA-4B11-8DDD-DD72DA53C708}" v="2" dt="2026-04-07T14:48:19.534"/>
    <p1510:client id="{B41FA0EB-6BD8-4B9F-8840-685A91799DED}" v="10" dt="2026-04-08T00:52:51.254"/>
    <p1510:client id="{EFD1FD32-BB5B-2A40-9AA9-3BCF29EACCED}" v="431" dt="2026-04-08T02:28:59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79"/>
    <p:restoredTop sz="95706" autoAdjust="0"/>
  </p:normalViewPr>
  <p:slideViewPr>
    <p:cSldViewPr snapToGrid="0">
      <p:cViewPr varScale="1">
        <p:scale>
          <a:sx n="80" d="100"/>
          <a:sy n="80" d="100"/>
        </p:scale>
        <p:origin x="1051" y="288"/>
      </p:cViewPr>
      <p:guideLst>
        <p:guide orient="horz" pos="527"/>
        <p:guide pos="272"/>
        <p:guide pos="2880"/>
        <p:guide pos="5465"/>
        <p:guide orient="horz" pos="2137"/>
        <p:guide orient="horz" pos="3952"/>
        <p:guide orient="horz" pos="79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806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048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EF5F1-56A5-09D2-D706-35BF8222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178A5-3C18-2FC2-D415-06ABF324F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D4AC0-F696-29E4-4C6F-A5E09DEC9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32518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96375-181E-359F-7A48-AA52BB12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DFE44-FDAE-A4E1-C1EE-641EED97B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F4970-D03C-0A5B-EC97-A2FBAF95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9623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C25D2-4B44-254A-C7D8-DC6CCBEE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8BFD8-4352-FB09-E40F-D671DF23F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D7FFFC-AC24-431E-7092-C89F73F50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6662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55533-F5BE-A221-A63A-CC3B0A5F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F27AE-AA39-8B11-1B29-52F678663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D6732-078A-B70C-993B-83B7A8FF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42751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4D17-8965-AA0C-19A3-163C6B5D9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F4F44-F2D0-9070-DFB4-FF5B9DB66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826BB-8DBD-C147-DDF1-5CC9291DA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92450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537B9-FB29-5982-22AB-7C1FFFDBE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68BA9-4600-2325-800C-4F96250A7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25B74-A910-8D95-3131-CB8EFCEC7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62633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469F-9774-073B-F463-2685314E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FC0A8-E472-8372-D5A0-F680DBDA2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50319-B2CC-6ABB-77D6-F4915340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8442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01A06-725D-3C68-EC71-4BBFD741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42E31-6DE5-4B97-E319-BF32D7C08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18CF9-599F-0E5E-937C-52B10DE5C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0005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FD00-8F67-8E91-4C60-C40BD3432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4A26D-8222-8B8A-0637-7135C7D34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A77766-B090-DDD5-7DB6-27F972BC6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5294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9657F-751A-21CC-7C06-B0CC5D0D3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6B859-4E02-5D90-C740-D4EA51D1A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C254C-3793-A88E-1CA1-37B9EBC38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4694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0534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00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09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85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24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607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E7E3-CA7F-30A0-8B23-232E165A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66934-E0E2-4F9D-4F81-973A4B8E9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2195F-1ABD-6B0A-E607-9034211B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352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E7E3-CA7F-30A0-8B23-232E165A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66934-E0E2-4F9D-4F81-973A4B8E9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2195F-1ABD-6B0A-E607-9034211B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12352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7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Lesson Name</a:t>
            </a:r>
            <a:endParaRPr dirty="0"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 dirty="0"/>
              <a:t>Unit 1 Lesson 2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3-4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2BE01-5BDE-15D8-079C-77E062A3529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052C5E-150E-239F-FCF8-91C9EDE6B4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35E8482-BEFE-6400-1F09-DABD0084F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4AF8A2-9126-58D8-E068-498BE2E3307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DF55E0-511C-96DD-72E2-7F7B0D0FBF9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1C5AD1B-B07C-54F1-D1D0-DEB148B13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6BB23-D21E-7E6B-5033-21A2BA92890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2EF80A-062A-0F0A-33D2-6DBA700ACD0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5AED859-6470-DEAB-673F-7BDBF223E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E6C38-BB59-38C3-CE56-3F533871E3D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0E5CEB-2929-0A4C-E854-24B7D37C20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CBD421D-80A8-C0D9-8A24-85BF375AE5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310924-1CC0-43C1-3D6C-E2CC00F7BAB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C52C0-C94B-64C2-72BC-F51F97FD38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B656505-10B1-D920-31E3-87659C2F1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58093F-94B7-C592-C439-2614F55C8CC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8A7FE3-BF4B-1BF3-21F5-C1E10D41529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F930D1F-0290-996C-D4E2-14CD5ABED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4B1215-5496-55A0-9A23-590DB79947C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C1532F-1AB3-F51C-9531-E5AD8DDF61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A7DFF6-BDB7-59F0-CA27-B380B31BCE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9CF503-0979-2922-A492-6CEA51379D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BBF644-D5D4-58E7-883F-82BE3BAE7E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5310EDB-D431-C461-41FD-A1A19E6BA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47DF7-DCBE-D7BF-0200-D2B97E9BE0B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892C58-6A35-EA29-2053-FCB68ABE5B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813AB60-4340-E1E3-7F41-78751A9E8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C44D2-D613-82B8-B9DB-E8A857609F9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670F97-F331-3AD3-2EE2-4B621A72908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6F3EEB5-28D2-386C-704B-C84567E09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AE2DC-3F08-FA66-EBE5-522B80F91C7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9FA9A6-B640-1DDF-74FE-9900E6BF3E58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3533E99-A29A-2329-EDB1-8F3114E82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CF6EB3-96DD-E0A1-E78E-053BD37375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174E0A-4A54-0420-53A7-86ED1A2C381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3A7548-0DD8-27FD-9CA0-667A52FB7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 dirty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 dirty="0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 dirty="0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 dirty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114CF9-89AD-BDC5-AE55-4A07B01CBC87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45A0E4-54BD-7F91-8355-47BA78B7E4D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BAA437-A89A-D617-9AB3-D6A6696B9F0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F4232A8-2AF6-DB98-8F6A-BC1242C0A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CE597-A589-7383-2289-17717FA5B29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25106-7F9E-9F79-4272-2CD2E40C8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97AACD1-B21A-FF5C-CCF6-D8B5B93B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C3D17-EEE3-4EB6-892A-25FC8F93C80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1A3C04-A9E3-5EB3-7221-1F9740A4412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6C54BDB-B512-419E-B03B-45B0A61B8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544FF7-5321-B12F-7B75-BCB40614BE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86FBBE-4B36-FAAD-10F0-3F70A23E815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6C840B8-FAC4-1447-D7CC-C7504AF4E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BF691-878D-5232-0524-E9CB9819D60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79B154-94D3-E484-0081-E016CE7BAB0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2D9805A-FCA6-27F5-8C9F-029FA88B8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AC90D8-FD2F-CCE2-F57E-00B8F8553F7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8F81D-64E0-CB15-C18B-400168FD414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A8C50B6-AEFC-CDB9-5133-90A8DAFAA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4DC5EB-C42F-DE76-D8CE-70CEEC93909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E870-CE24-4ADD-59E7-E3C2AFF7D29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8931562-9ED9-FC5F-861F-34B427C1A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57677D5-16D1-9F1A-D1C3-A1FA5ED27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460" r="22925" b="-460"/>
          <a:stretch>
            <a:fillRect/>
          </a:stretch>
        </p:blipFill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Small Steps Repeated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7"/>
            <a:ext cx="3974996" cy="1329045"/>
          </a:xfrm>
        </p:spPr>
        <p:txBody>
          <a:bodyPr/>
          <a:lstStyle/>
          <a:p>
            <a:r>
              <a:rPr lang="en-US" dirty="0"/>
              <a:t>Unit 3 Achieving Goals</a:t>
            </a:r>
          </a:p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05322E7-05A3-D610-6945-0163E355417C}"/>
              </a:ext>
            </a:extLst>
          </p:cNvPr>
          <p:cNvSpPr txBox="1">
            <a:spLocks/>
          </p:cNvSpPr>
          <p:nvPr/>
        </p:nvSpPr>
        <p:spPr>
          <a:xfrm>
            <a:off x="1383957" y="376328"/>
            <a:ext cx="7291731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Time and Effort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7FD50DA-6566-1E10-B8BA-809654BFF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95792" y="1268413"/>
            <a:ext cx="6752415" cy="500538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115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87581-06D1-1830-67E9-F0A3910B9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72949" y="376328"/>
            <a:ext cx="6802739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 and Effort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9926590-C40B-AB85-AB82-9842296C594E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349976" cy="16435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i="0" dirty="0"/>
              <a:t>Time: </a:t>
            </a:r>
            <a:r>
              <a:rPr lang="en-AU" i="0" dirty="0"/>
              <a:t>What would you do again and again when building the tower?</a:t>
            </a:r>
          </a:p>
          <a:p>
            <a:r>
              <a:rPr lang="en-AU" b="1" i="0" dirty="0"/>
              <a:t>Effort: </a:t>
            </a:r>
            <a:r>
              <a:rPr lang="en-AU" i="0" dirty="0"/>
              <a:t>What would you do when the tower keeps falling</a:t>
            </a:r>
            <a:r>
              <a:rPr lang="en-AU" i="0"/>
              <a:t>,</a:t>
            </a:r>
            <a:r>
              <a:rPr lang="en-AU" i="0" dirty="0"/>
              <a:t> and you feel frustrated?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F037220-80E6-0670-1C77-83B623954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140946" y="2669648"/>
            <a:ext cx="4862108" cy="36041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315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Belief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When someone improves over time, they are: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263282" y="1698170"/>
            <a:ext cx="2745260" cy="1544739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1079200" y="2808973"/>
            <a:ext cx="210078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doing something once and stopping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091837" y="2669459"/>
            <a:ext cx="224976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repeating an action and trying again when it is difficult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236012" y="1746735"/>
            <a:ext cx="286134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until something feels easy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B25C0-FD78-67FC-5060-84EBD097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4985"/>
          <a:stretch/>
        </p:blipFill>
        <p:spPr>
          <a:xfrm>
            <a:off x="2637545" y="2495170"/>
            <a:ext cx="3798426" cy="40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5F79-44EF-49A5-9774-E30BF030F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6D500B1-9E84-A59F-6857-A649FEB38731}"/>
              </a:ext>
            </a:extLst>
          </p:cNvPr>
          <p:cNvGrpSpPr/>
          <p:nvPr/>
        </p:nvGrpSpPr>
        <p:grpSpPr>
          <a:xfrm>
            <a:off x="0" y="-209507"/>
            <a:ext cx="9144000" cy="7067507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E5ABBE-7C5B-62FD-B345-3BE6BED89421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D720C008-572F-65D4-8D72-85B747394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DD40A86-7B91-C079-6F3C-23023FCE6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51E14300-CFFF-E3C2-69AF-85CC78D32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72AA7F54-2178-3DAB-939E-61DDDF8A6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1A554A21-E92F-F878-A231-9842D35EE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5F5F4596-D2A2-2EEE-9568-452903448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BC401EBD-FCFE-47CF-82A0-F0D262912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94CF21B5-5A1D-CCFD-85FC-A4B578950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57CD3980-D543-5B0A-8C6D-6978A83C7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29244098-A292-CC02-6BAE-2AB74D4C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390563CE-5EB7-5FD2-E230-A11AE830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60D65792-5F40-2B1F-C52F-B881F7F04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82F5EE35-3BC1-91CB-F5A5-989F52D72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52B44AA8-A595-CD4F-1283-5E312364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96601000-223D-66C4-F991-5B732FB3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46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21662-FD41-778C-E0A2-124C01C1A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BA434A4-9ED8-69F9-8778-3D32AB80644E}"/>
              </a:ext>
            </a:extLst>
          </p:cNvPr>
          <p:cNvGrpSpPr>
            <a:grpSpLocks noChangeAspect="1"/>
          </p:cNvGrpSpPr>
          <p:nvPr/>
        </p:nvGrpSpPr>
        <p:grpSpPr>
          <a:xfrm>
            <a:off x="-9704151" y="-29795622"/>
            <a:ext cx="62549012" cy="48344879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E0EA08-8308-7109-E280-F98224F971D8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9EBD64E5-C4D8-715E-8263-31AB7B317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B6958D86-7728-77AA-700F-A46701309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1BBC2F40-87F0-9341-B588-959001259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D3B7AC65-FF29-7BC7-082F-504A1353E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4252EA6A-D4DA-61E0-8D34-96075878A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11C7DD54-5BC7-F084-6C51-2041B18F6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5F29F5F3-F953-BF24-E246-555415E51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0943D8C4-841F-B46A-63A8-3858C5509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64EB340E-560D-737B-3BDB-F6019F9F9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A6352817-2478-30BD-9C2D-2E64AA939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4FFFAC27-E4AB-1C16-5544-B6C5342A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51EC9336-DCB4-311C-DE8B-267A3D18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26B29BE6-74DB-47B5-150F-1ACAF1E54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4AE5E4C1-8929-9E44-7121-48DDB6282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24360ACD-D462-9C04-F1F6-39118DD7B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4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6F199-C5FE-B860-DE52-E0CD0949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BC1568C-2C46-875D-54C4-F853646B339C}"/>
              </a:ext>
            </a:extLst>
          </p:cNvPr>
          <p:cNvGrpSpPr>
            <a:grpSpLocks noChangeAspect="1"/>
          </p:cNvGrpSpPr>
          <p:nvPr/>
        </p:nvGrpSpPr>
        <p:grpSpPr>
          <a:xfrm>
            <a:off x="-9704151" y="-29795622"/>
            <a:ext cx="62549012" cy="48344879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B71173-EAD0-896C-471C-EA428985974E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E11A65F2-FB3F-98DD-0974-AE772BFA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66E258E6-68AB-865B-3E5C-530A35DB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50562C08-3AB0-41EA-7D73-59BC0D47F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973403AE-F561-4C7D-9A2F-122F71005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1661100A-D366-ACEA-3994-846A6B646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DF487C9E-E73C-CDBF-E7B5-3C3B596EE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D68F4640-F140-134A-0472-FFA9F5BCD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7FBAC9CA-A761-5CF8-0C7C-326D0DE05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0C82B990-6B73-7631-43EA-7A875BF17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D4EEDC64-3C2F-4574-2FA9-39A48F9EA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F609FCC9-811A-F311-9928-556BCA92D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55D377D7-8EA1-9BBB-AA2C-27A9DAC5E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E6DB5399-E5E9-CCEA-2A9A-79C9AC069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E90D4534-5A8E-B7A3-BE8F-B215192E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0ECC5262-0F19-C76D-9ABD-4F94E5491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5B55580-8153-B844-B7AB-BC576BA52A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56" y="359993"/>
            <a:ext cx="8243888" cy="83099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Which action did Alexa repeat over time?</a:t>
            </a:r>
            <a:br>
              <a:rPr lang="en-US" dirty="0"/>
            </a:br>
            <a:r>
              <a:rPr lang="en-US" dirty="0"/>
              <a:t>What might she have done when it was difficult?</a:t>
            </a:r>
          </a:p>
        </p:txBody>
      </p:sp>
    </p:spTree>
    <p:extLst>
      <p:ext uri="{BB962C8B-B14F-4D97-AF65-F5344CB8AC3E}">
        <p14:creationId xmlns:p14="http://schemas.microsoft.com/office/powerpoint/2010/main" val="45055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93A1-E322-B92C-CA31-71891AA4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F8D97BC-7373-806B-2FF7-C25F72B675DD}"/>
              </a:ext>
            </a:extLst>
          </p:cNvPr>
          <p:cNvGrpSpPr>
            <a:grpSpLocks noChangeAspect="1"/>
          </p:cNvGrpSpPr>
          <p:nvPr/>
        </p:nvGrpSpPr>
        <p:grpSpPr>
          <a:xfrm>
            <a:off x="-26702506" y="-29926250"/>
            <a:ext cx="62549012" cy="48344879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950F3E2-B3AF-BAA9-26DC-9A1F2A554646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B7FAC89E-8627-118B-1782-635B0E183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6F6D532-BFB6-CF28-E86B-377B520E81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E394FB1E-B3FF-428E-9DD7-76197AAB4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C6C0BF4A-392B-2240-79F2-7D0280372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DE8F3C25-FE6A-A6E6-BB60-F0783A380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3A751FE9-3BAE-3C5B-61F2-2BB790829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06FC27AB-D91E-F31C-76DF-5166A23FD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F9939C7E-1748-1972-C1AC-9C5B1D8AB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A411FDCA-8831-3489-6F5E-32589DEA7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EFF7CECE-08ED-BFEF-29DB-6C538C79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6967A2C3-6D89-8EB1-4417-1D57F08C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D743A265-C182-D07A-97D9-681B67AE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4DDCB0FC-BC7B-E6AA-56B3-C49DE715F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6C91AAED-E882-191F-2AAB-08ADF65BE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EDD88302-4F6A-8FFD-CA31-40A9B4DFC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311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951C2-B0B3-6A0B-FE6A-94770850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BE4713-2C99-ADD4-1818-30E335B43366}"/>
              </a:ext>
            </a:extLst>
          </p:cNvPr>
          <p:cNvGrpSpPr>
            <a:grpSpLocks noChangeAspect="1"/>
          </p:cNvGrpSpPr>
          <p:nvPr/>
        </p:nvGrpSpPr>
        <p:grpSpPr>
          <a:xfrm>
            <a:off x="-26702506" y="-29926250"/>
            <a:ext cx="62549012" cy="48344879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87F608-9D51-1D4A-9D7F-38C3E339DCCA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DF115BDB-DF02-EC3B-103D-7AC6C0EB8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B13BAE27-4917-E02D-8118-76F088FD2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0B21D6ED-03C2-2218-A52D-D7F77B180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75BF2D0B-A680-12FD-4117-0228F8983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7936FAAD-ECA2-9B6F-4078-F5FBF19F8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0E1D14A7-D046-C93D-EDF1-AC56F6A39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4868D313-162C-B1FB-AF38-B86E3C5D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355CA86C-09E7-6362-D5F5-81311EE81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18A75E6C-E670-B52E-FCB0-BEC68E57C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24CE313B-0F74-F1EA-FA63-D5E7BF233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095FCC23-E7BC-EA2D-1BB5-2F0A5D7A5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DA06E948-6CF2-6B87-0EFE-9B69DE84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E8039BBB-C765-AF07-CC35-8B28316FB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A43784C5-481D-CC71-1B43-AD4FFD49E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EEE81F94-E7FB-7D8B-CFEC-E63F014B3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A8D76E8-C1E8-317C-7926-8E332C9BC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56" y="359993"/>
            <a:ext cx="8243888" cy="83099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Which action did Anh repeat over time?</a:t>
            </a:r>
            <a:br>
              <a:rPr lang="en-US" dirty="0"/>
            </a:br>
            <a:r>
              <a:rPr lang="en-US" dirty="0"/>
              <a:t>What might he have done when it was difficult?</a:t>
            </a:r>
          </a:p>
        </p:txBody>
      </p:sp>
    </p:spTree>
    <p:extLst>
      <p:ext uri="{BB962C8B-B14F-4D97-AF65-F5344CB8AC3E}">
        <p14:creationId xmlns:p14="http://schemas.microsoft.com/office/powerpoint/2010/main" val="1354241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ACE98-C147-D1CC-B38D-4CF195986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3B469F4-43A1-2C04-56F3-BB6E0BD0E9C7}"/>
              </a:ext>
            </a:extLst>
          </p:cNvPr>
          <p:cNvGrpSpPr>
            <a:grpSpLocks noChangeAspect="1"/>
          </p:cNvGrpSpPr>
          <p:nvPr/>
        </p:nvGrpSpPr>
        <p:grpSpPr>
          <a:xfrm>
            <a:off x="-43161706" y="-29926250"/>
            <a:ext cx="62549012" cy="48344879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7558C-DCAC-FAB7-2D20-C2DEC0E1821F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49E3044C-19DE-EB69-6EAC-AF3AFE0F3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0B675997-6C44-53CC-6038-F6D15A17E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B7BF34C7-3722-B71B-D977-C252A1DAA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AB22622A-B0C1-B009-1AE5-51D756EA0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37C126EF-1D51-2359-59F2-6845AE6EE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FC34925E-94C1-81C4-D4F7-DF7013519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4AFBB367-902D-6976-C089-03DE5FCD2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AF9F2F48-905F-B07D-3EE4-3D4E1E3F8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5080CC08-05E7-9FCF-2E08-6D8EF15A5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FFD23EBC-D4A3-9A33-901C-8A951EA3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C69F45E5-CBD4-6795-C501-25AC39F2C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DB4200F0-4D89-3F5B-43E8-A12E9902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10AF2FB9-9844-FA90-1DDA-D3660701C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5C64BA51-CAE0-BF3C-EEFE-4D0979F48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90FF88A5-493A-3B7F-3618-33854F2E8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01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4BA63-3A95-1848-7103-F43A104E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458243A-8DE7-7027-C87F-6F18C2AC8884}"/>
              </a:ext>
            </a:extLst>
          </p:cNvPr>
          <p:cNvGrpSpPr>
            <a:grpSpLocks noChangeAspect="1"/>
          </p:cNvGrpSpPr>
          <p:nvPr/>
        </p:nvGrpSpPr>
        <p:grpSpPr>
          <a:xfrm>
            <a:off x="-43161706" y="-29926250"/>
            <a:ext cx="62549012" cy="48344879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F69CA85-ECB6-A609-1FBE-474EA42F1344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396A8FE5-3FE0-9379-2B0D-974F7AC1D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4441FD3-BCC8-1722-7C1D-AD73889AD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A8D899F2-9DE9-D363-EC96-D5375E14C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23F2F09D-2914-5919-8BC9-DAA496A4E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B0C7A43A-612D-363D-48A5-E576518D2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C150D09D-956A-B602-7C60-A5E85023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2F52DE5E-B813-E704-37BA-014EC3BA9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56AA015D-7185-5A1B-C43A-1E81902B9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C23B99F3-550D-B2E9-F6C9-3C0846BDE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89C9930B-C7A8-3528-7595-F4406E8B4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5B657254-05CF-B770-DD15-EF22C71DD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34D7902E-1A28-7DEA-F0D8-8F6EFC66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34CB7F9E-17E5-2A8C-35F9-8D4FD909D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F1393805-EFAE-17A2-DB8D-78204917C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8660DD1D-2071-DCE3-85BE-9A244CDE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538C058-758B-F160-8F3A-72C00DFD93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56" y="359993"/>
            <a:ext cx="8243888" cy="83099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Which action did Saroo repeat over time?</a:t>
            </a:r>
            <a:br>
              <a:rPr lang="en-US" dirty="0"/>
            </a:br>
            <a:r>
              <a:rPr lang="en-US" dirty="0"/>
              <a:t>What might he have done when it was difficult?</a:t>
            </a:r>
          </a:p>
        </p:txBody>
      </p:sp>
    </p:spTree>
    <p:extLst>
      <p:ext uri="{BB962C8B-B14F-4D97-AF65-F5344CB8AC3E}">
        <p14:creationId xmlns:p14="http://schemas.microsoft.com/office/powerpoint/2010/main" val="286719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1CF7-E004-1466-DC66-70D1649F7A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7624762" cy="830997"/>
          </a:xfrm>
        </p:spPr>
        <p:txBody>
          <a:bodyPr/>
          <a:lstStyle/>
          <a:p>
            <a:r>
              <a:rPr lang="en-US" b="1" dirty="0"/>
              <a:t>Belief</a:t>
            </a:r>
            <a:r>
              <a:rPr lang="en-US" dirty="0"/>
              <a:t> is deciding that a goal is </a:t>
            </a:r>
            <a:r>
              <a:rPr lang="en-US" b="1" dirty="0"/>
              <a:t>possible</a:t>
            </a:r>
            <a:r>
              <a:rPr lang="en-US" dirty="0"/>
              <a:t> and </a:t>
            </a:r>
            <a:r>
              <a:rPr lang="en-US" b="1" dirty="0"/>
              <a:t>choosing</a:t>
            </a:r>
            <a:r>
              <a:rPr lang="en-US" dirty="0"/>
              <a:t> to </a:t>
            </a:r>
            <a:r>
              <a:rPr lang="en-US" b="1" dirty="0"/>
              <a:t>start</a:t>
            </a:r>
            <a:r>
              <a:rPr lang="en-US" dirty="0"/>
              <a:t> working towards it.</a:t>
            </a:r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2580B53B-B3DD-5BB2-E254-0C8E8C2E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AAF15F-A761-F77B-A42F-0BC87DD6C1CB}"/>
              </a:ext>
            </a:extLst>
          </p:cNvPr>
          <p:cNvGrpSpPr/>
          <p:nvPr/>
        </p:nvGrpSpPr>
        <p:grpSpPr>
          <a:xfrm>
            <a:off x="431800" y="2491684"/>
            <a:ext cx="3556734" cy="2266907"/>
            <a:chOff x="420272" y="2020888"/>
            <a:chExt cx="3556734" cy="22669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99D0A3-8C4A-2FA8-2C98-AA63EB47C119}"/>
                </a:ext>
              </a:extLst>
            </p:cNvPr>
            <p:cNvGrpSpPr/>
            <p:nvPr/>
          </p:nvGrpSpPr>
          <p:grpSpPr>
            <a:xfrm>
              <a:off x="420272" y="2020888"/>
              <a:ext cx="3556734" cy="2266907"/>
              <a:chOff x="420272" y="2020888"/>
              <a:chExt cx="3556734" cy="2266907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2409CB4C-1E34-EB0A-1CA7-8DC983498223}"/>
                  </a:ext>
                </a:extLst>
              </p:cNvPr>
              <p:cNvSpPr/>
              <p:nvPr/>
            </p:nvSpPr>
            <p:spPr>
              <a:xfrm>
                <a:off x="420272" y="202088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9A1534D3-F0E8-21F1-2048-C76D94B5EC18}"/>
                  </a:ext>
                </a:extLst>
              </p:cNvPr>
              <p:cNvSpPr/>
              <p:nvPr/>
            </p:nvSpPr>
            <p:spPr>
              <a:xfrm rot="15202812">
                <a:off x="3408595" y="2478160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C246FE-7827-F917-62A6-1848CCD293B7}"/>
                </a:ext>
              </a:extLst>
            </p:cNvPr>
            <p:cNvSpPr txBox="1"/>
            <p:nvPr/>
          </p:nvSpPr>
          <p:spPr>
            <a:xfrm>
              <a:off x="623015" y="2512864"/>
              <a:ext cx="2703267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will try, even though I am not very good at it yet.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236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BD5C2-29C2-68D0-A63B-E891AAEEE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66743FE-AF7B-D532-7926-F0E62140D0DE}"/>
              </a:ext>
            </a:extLst>
          </p:cNvPr>
          <p:cNvGrpSpPr/>
          <p:nvPr/>
        </p:nvGrpSpPr>
        <p:grpSpPr>
          <a:xfrm>
            <a:off x="0" y="-209507"/>
            <a:ext cx="9144000" cy="7067507"/>
            <a:chOff x="0" y="-209507"/>
            <a:chExt cx="9144000" cy="70675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E998DB-FF47-8E86-5902-DCD545F77558}"/>
                </a:ext>
              </a:extLst>
            </p:cNvPr>
            <p:cNvGrpSpPr/>
            <p:nvPr/>
          </p:nvGrpSpPr>
          <p:grpSpPr>
            <a:xfrm>
              <a:off x="0" y="-209507"/>
              <a:ext cx="9144000" cy="7067507"/>
              <a:chOff x="0" y="-209507"/>
              <a:chExt cx="9144000" cy="7067507"/>
            </a:xfrm>
          </p:grpSpPr>
          <p:pic>
            <p:nvPicPr>
              <p:cNvPr id="12" name="Picture 11" descr="A group of statues on pedestals&#10;&#10;AI-generated content may be incorrect.">
                <a:extLst>
                  <a:ext uri="{FF2B5EF4-FFF2-40B4-BE49-F238E27FC236}">
                    <a16:creationId xmlns:a16="http://schemas.microsoft.com/office/drawing/2014/main" id="{45032D24-9683-2594-C3CC-933F1E81C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3" name="Picture 2" descr="A gold metal structure with black background&#10;&#10;AI-generated content may be incorrect.">
                <a:extLst>
                  <a:ext uri="{FF2B5EF4-FFF2-40B4-BE49-F238E27FC236}">
                    <a16:creationId xmlns:a16="http://schemas.microsoft.com/office/drawing/2014/main" id="{83B92262-3234-5501-202B-6ABBB44CD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31" y="-209507"/>
                <a:ext cx="8853616" cy="6640212"/>
              </a:xfrm>
              <a:prstGeom prst="rect">
                <a:avLst/>
              </a:prstGeom>
            </p:spPr>
          </p:pic>
          <p:pic>
            <p:nvPicPr>
              <p:cNvPr id="8" name="Picture 7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F72E3A55-DED3-1837-0F68-FE18E19F2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35" b="64047"/>
              <a:stretch>
                <a:fillRect/>
              </a:stretch>
            </p:blipFill>
            <p:spPr>
              <a:xfrm>
                <a:off x="1859254" y="4747695"/>
                <a:ext cx="379245" cy="139199"/>
              </a:xfrm>
              <a:prstGeom prst="rect">
                <a:avLst/>
              </a:prstGeom>
            </p:spPr>
          </p:pic>
          <p:pic>
            <p:nvPicPr>
              <p:cNvPr id="9" name="Picture 8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0578C3A4-C473-40AA-3BB5-510B06328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54" t="37839" r="37006" b="29849"/>
              <a:stretch>
                <a:fillRect/>
              </a:stretch>
            </p:blipFill>
            <p:spPr>
              <a:xfrm>
                <a:off x="4249670" y="4747694"/>
                <a:ext cx="390282" cy="139199"/>
              </a:xfrm>
              <a:prstGeom prst="rect">
                <a:avLst/>
              </a:prstGeom>
            </p:spPr>
          </p:pic>
          <p:pic>
            <p:nvPicPr>
              <p:cNvPr id="10" name="Picture 9" descr="A group of yellow pieces of paper with black text&#10;&#10;AI-generated content may be incorrect.">
                <a:extLst>
                  <a:ext uri="{FF2B5EF4-FFF2-40B4-BE49-F238E27FC236}">
                    <a16:creationId xmlns:a16="http://schemas.microsoft.com/office/drawing/2014/main" id="{98806585-03BB-B694-B7BB-A60EA9773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7" t="68507" r="1387"/>
              <a:stretch>
                <a:fillRect/>
              </a:stretch>
            </p:blipFill>
            <p:spPr>
              <a:xfrm>
                <a:off x="6883427" y="4761624"/>
                <a:ext cx="330559" cy="125269"/>
              </a:xfrm>
              <a:prstGeom prst="rect">
                <a:avLst/>
              </a:prstGeom>
            </p:spPr>
          </p:pic>
          <p:pic>
            <p:nvPicPr>
              <p:cNvPr id="13" name="Picture 12" descr="A frame of a walker&#10;&#10;AI-generated content may be incorrect.">
                <a:extLst>
                  <a:ext uri="{FF2B5EF4-FFF2-40B4-BE49-F238E27FC236}">
                    <a16:creationId xmlns:a16="http://schemas.microsoft.com/office/drawing/2014/main" id="{9305641A-C507-D24C-D419-1734EACC3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426" y="4697732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5" name="Picture 14" descr="A white paper with colorful writing on it&#10;&#10;AI-generated content may be incorrect.">
                <a:extLst>
                  <a:ext uri="{FF2B5EF4-FFF2-40B4-BE49-F238E27FC236}">
                    <a16:creationId xmlns:a16="http://schemas.microsoft.com/office/drawing/2014/main" id="{F2CBD5DC-9433-0C48-9C57-AE0D1B4B7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5669" y="4687779"/>
                <a:ext cx="318828" cy="239121"/>
              </a:xfrm>
              <a:prstGeom prst="rect">
                <a:avLst/>
              </a:prstGeom>
            </p:spPr>
          </p:pic>
          <p:pic>
            <p:nvPicPr>
              <p:cNvPr id="17" name="Picture 16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AF10BEF2-39E2-D08D-44AE-1930E3195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1805" y="4663027"/>
                <a:ext cx="351830" cy="263873"/>
              </a:xfrm>
              <a:prstGeom prst="rect">
                <a:avLst/>
              </a:prstGeom>
            </p:spPr>
          </p:pic>
          <p:pic>
            <p:nvPicPr>
              <p:cNvPr id="7" name="Picture 6" descr="A group of curtains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3C957951-F1C8-32F0-6C5B-EC498CAB8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9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9" t="50510" r="50432" b="-868"/>
              <a:stretch>
                <a:fillRect/>
              </a:stretch>
            </p:blipFill>
            <p:spPr>
              <a:xfrm>
                <a:off x="759940" y="836613"/>
                <a:ext cx="7624119" cy="4121344"/>
              </a:xfrm>
              <a:prstGeom prst="rect">
                <a:avLst/>
              </a:prstGeom>
            </p:spPr>
          </p:pic>
        </p:grpSp>
        <p:pic>
          <p:nvPicPr>
            <p:cNvPr id="4" name="Picture 3" descr="A paper with pictures of boxes&#10;&#10;AI-generated content may be incorrect.">
              <a:extLst>
                <a:ext uri="{FF2B5EF4-FFF2-40B4-BE49-F238E27FC236}">
                  <a16:creationId xmlns:a16="http://schemas.microsoft.com/office/drawing/2014/main" id="{3B43E1E2-0CBA-BDDB-A93B-1F5D23A9C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0" r="23529"/>
            <a:stretch>
              <a:fillRect/>
            </a:stretch>
          </p:blipFill>
          <p:spPr>
            <a:xfrm>
              <a:off x="4071410" y="4402275"/>
              <a:ext cx="242143" cy="320569"/>
            </a:xfrm>
            <a:prstGeom prst="rect">
              <a:avLst/>
            </a:prstGeom>
          </p:spPr>
        </p:pic>
        <p:pic>
          <p:nvPicPr>
            <p:cNvPr id="19" name="Picture 18" descr="A close up of a map&#10;&#10;AI-generated content may be incorrect.">
              <a:extLst>
                <a:ext uri="{FF2B5EF4-FFF2-40B4-BE49-F238E27FC236}">
                  <a16:creationId xmlns:a16="http://schemas.microsoft.com/office/drawing/2014/main" id="{BFD4CB5A-5780-605F-1525-1927EBBA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91" y="4402275"/>
              <a:ext cx="413657" cy="310243"/>
            </a:xfrm>
            <a:prstGeom prst="rect">
              <a:avLst/>
            </a:prstGeom>
          </p:spPr>
        </p:pic>
        <p:pic>
          <p:nvPicPr>
            <p:cNvPr id="21" name="Picture 20" descr="A schedule of a rehab program&#10;&#10;AI-generated content may be incorrect.">
              <a:extLst>
                <a:ext uri="{FF2B5EF4-FFF2-40B4-BE49-F238E27FC236}">
                  <a16:creationId xmlns:a16="http://schemas.microsoft.com/office/drawing/2014/main" id="{EA2B351F-FA66-B377-6C9C-0AD694ED2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r="45326" b="9244"/>
            <a:stretch>
              <a:fillRect/>
            </a:stretch>
          </p:blipFill>
          <p:spPr>
            <a:xfrm>
              <a:off x="2229000" y="4393745"/>
              <a:ext cx="249272" cy="345419"/>
            </a:xfrm>
            <a:prstGeom prst="rect">
              <a:avLst/>
            </a:prstGeom>
          </p:spPr>
        </p:pic>
        <p:pic>
          <p:nvPicPr>
            <p:cNvPr id="23" name="Picture 22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250E0E48-2158-DB14-57D9-6A6A3FE1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922" y="4439009"/>
              <a:ext cx="318828" cy="239121"/>
            </a:xfrm>
            <a:prstGeom prst="rect">
              <a:avLst/>
            </a:prstGeom>
          </p:spPr>
        </p:pic>
        <p:pic>
          <p:nvPicPr>
            <p:cNvPr id="25" name="Picture 24" descr="A yellow sticky note with black text&#10;&#10;AI-generated content may be incorrect.">
              <a:extLst>
                <a:ext uri="{FF2B5EF4-FFF2-40B4-BE49-F238E27FC236}">
                  <a16:creationId xmlns:a16="http://schemas.microsoft.com/office/drawing/2014/main" id="{B816AC21-3EF4-A413-562B-DFB10445E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41" y="4429768"/>
              <a:ext cx="364496" cy="273372"/>
            </a:xfrm>
            <a:prstGeom prst="rect">
              <a:avLst/>
            </a:prstGeom>
          </p:spPr>
        </p:pic>
        <p:pic>
          <p:nvPicPr>
            <p:cNvPr id="27" name="Picture 26" descr="A note with black text on it&#10;&#10;AI-generated content may be incorrect.">
              <a:extLst>
                <a:ext uri="{FF2B5EF4-FFF2-40B4-BE49-F238E27FC236}">
                  <a16:creationId xmlns:a16="http://schemas.microsoft.com/office/drawing/2014/main" id="{37C98805-2A39-7FAC-1D54-394834AB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69" y="4439009"/>
              <a:ext cx="290481" cy="217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075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BAC38-02AA-62F2-7980-198ED610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385F844-C704-6AB7-FC1F-A08B2970AE65}"/>
              </a:ext>
            </a:extLst>
          </p:cNvPr>
          <p:cNvSpPr txBox="1">
            <a:spLocks/>
          </p:cNvSpPr>
          <p:nvPr/>
        </p:nvSpPr>
        <p:spPr>
          <a:xfrm>
            <a:off x="1383957" y="385853"/>
            <a:ext cx="7291731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My Time and Effort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36E927B2-9D58-0A37-A8F6-2C4688C30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95793" y="1268413"/>
            <a:ext cx="6752413" cy="500538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5615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2B3F4-4536-4E3B-375B-A94F5A19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F4A52-D984-2C4F-607D-D6B07F558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7624762" cy="904863"/>
          </a:xfrm>
        </p:spPr>
        <p:txBody>
          <a:bodyPr/>
          <a:lstStyle/>
          <a:p>
            <a:r>
              <a:rPr lang="en-US" dirty="0"/>
              <a:t>What are we doing again and again?</a:t>
            </a:r>
          </a:p>
          <a:p>
            <a:r>
              <a:rPr lang="en-US" dirty="0"/>
              <a:t>What are we doing when our tower falls?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7EE955-EB8B-7CCC-462B-696F2C6B3EFA}"/>
              </a:ext>
            </a:extLst>
          </p:cNvPr>
          <p:cNvSpPr txBox="1">
            <a:spLocks/>
          </p:cNvSpPr>
          <p:nvPr/>
        </p:nvSpPr>
        <p:spPr>
          <a:xfrm>
            <a:off x="1989221" y="385853"/>
            <a:ext cx="6686467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Our Time and Effort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4DC3B7D-206C-C6C5-6E8E-8EA44D783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990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950" y="1268413"/>
            <a:ext cx="8214738" cy="2603790"/>
          </a:xfrm>
        </p:spPr>
        <p:txBody>
          <a:bodyPr/>
          <a:lstStyle/>
          <a:p>
            <a:r>
              <a:rPr lang="en-US" b="1" dirty="0"/>
              <a:t>Repeating an action </a:t>
            </a:r>
            <a:r>
              <a:rPr lang="en-US" dirty="0"/>
              <a:t>again and again over time helps people </a:t>
            </a:r>
            <a:r>
              <a:rPr lang="en-US" b="1" dirty="0"/>
              <a:t>improve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Using effort means </a:t>
            </a:r>
            <a:r>
              <a:rPr lang="en-US" b="1" dirty="0"/>
              <a:t>continuing</a:t>
            </a:r>
            <a:r>
              <a:rPr lang="en-US" dirty="0"/>
              <a:t>, even when something is </a:t>
            </a:r>
            <a:r>
              <a:rPr lang="en-US" b="1" dirty="0"/>
              <a:t>difficult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Using time and effort helps people </a:t>
            </a:r>
            <a:r>
              <a:rPr lang="en-US" b="1" dirty="0"/>
              <a:t>get closer to their goals</a:t>
            </a:r>
            <a:r>
              <a:rPr lang="en-US" dirty="0"/>
              <a:t>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980F5A5-928B-9ADC-0CBE-4F321C47D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3032445" y="3991338"/>
            <a:ext cx="3079109" cy="228246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25" t="36381" r="1066" b="29381"/>
          <a:stretch>
            <a:fillRect/>
          </a:stretch>
        </p:blipFill>
        <p:spPr>
          <a:xfrm>
            <a:off x="444718" y="20704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" t="4503" r="75846" b="64758"/>
          <a:stretch>
            <a:fillRect/>
          </a:stretch>
        </p:blipFill>
        <p:spPr>
          <a:xfrm>
            <a:off x="453791" y="4297022"/>
            <a:ext cx="2021427" cy="1903753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89187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repeat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a difficult action to </a:t>
            </a:r>
            <a:r>
              <a:rPr lang="en-US" i="0" dirty="0" err="1">
                <a:solidFill>
                  <a:srgbClr val="000000"/>
                </a:solidFill>
              </a:rPr>
              <a:t>practise</a:t>
            </a:r>
            <a:r>
              <a:rPr lang="en-US" i="0" dirty="0">
                <a:solidFill>
                  <a:srgbClr val="000000"/>
                </a:solidFill>
              </a:rPr>
              <a:t> it?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identify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when an action is repeated over 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the next lesson we will learn that effort leads to progress and builds stronger belief.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5FA046B-D5E5-3F3E-5018-582D3A26B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732755" y="2080360"/>
            <a:ext cx="5678490" cy="42093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A3A11-FE8E-129F-B50A-763DE1F7F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593" y="1282538"/>
            <a:ext cx="7624762" cy="461665"/>
          </a:xfrm>
        </p:spPr>
        <p:txBody>
          <a:bodyPr/>
          <a:lstStyle/>
          <a:p>
            <a:r>
              <a:rPr lang="en-US" dirty="0"/>
              <a:t>People start </a:t>
            </a:r>
            <a:r>
              <a:rPr lang="en-US" b="1" dirty="0"/>
              <a:t>before</a:t>
            </a:r>
            <a:r>
              <a:rPr lang="en-US" dirty="0"/>
              <a:t> they are good at something.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EE5EAD-AAF2-C77E-607B-B7446D730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584490" y="1879600"/>
            <a:ext cx="5975020" cy="442912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968BD7-E6C4-55AF-E203-79D154F5D5B0}"/>
              </a:ext>
            </a:extLst>
          </p:cNvPr>
          <p:cNvGrpSpPr/>
          <p:nvPr/>
        </p:nvGrpSpPr>
        <p:grpSpPr>
          <a:xfrm>
            <a:off x="5166996" y="4041818"/>
            <a:ext cx="3508692" cy="2266907"/>
            <a:chOff x="5166996" y="4041818"/>
            <a:chExt cx="3508692" cy="22669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07721A5-374D-37F7-54CD-A8B637849FB7}"/>
                </a:ext>
              </a:extLst>
            </p:cNvPr>
            <p:cNvGrpSpPr/>
            <p:nvPr/>
          </p:nvGrpSpPr>
          <p:grpSpPr>
            <a:xfrm>
              <a:off x="5166996" y="4041818"/>
              <a:ext cx="3418087" cy="2266907"/>
              <a:chOff x="5166996" y="4041818"/>
              <a:chExt cx="3418087" cy="2266907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C7CE765B-A430-F223-EC98-437EC25D0E20}"/>
                  </a:ext>
                </a:extLst>
              </p:cNvPr>
              <p:cNvSpPr/>
              <p:nvPr/>
            </p:nvSpPr>
            <p:spPr>
              <a:xfrm>
                <a:off x="5573586" y="404181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D30A4A6C-74FC-AAAA-1FED-9A218E653F58}"/>
                  </a:ext>
                </a:extLst>
              </p:cNvPr>
              <p:cNvSpPr/>
              <p:nvPr/>
            </p:nvSpPr>
            <p:spPr>
              <a:xfrm rot="6395693">
                <a:off x="5228779" y="4049260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D0C10-BABC-047F-52D9-6E47765704AF}"/>
                </a:ext>
              </a:extLst>
            </p:cNvPr>
            <p:cNvSpPr txBox="1"/>
            <p:nvPr/>
          </p:nvSpPr>
          <p:spPr>
            <a:xfrm>
              <a:off x="5785553" y="4422094"/>
              <a:ext cx="2890135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can learn the times tables. I just need to spend time memorising them.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98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and child smiling at each other&#10;&#10;AI-generated content may be incorrect.">
            <a:extLst>
              <a:ext uri="{FF2B5EF4-FFF2-40B4-BE49-F238E27FC236}">
                <a16:creationId xmlns:a16="http://schemas.microsoft.com/office/drawing/2014/main" id="{658B4E65-6FDD-B50F-4EC4-4FD4DD23E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02" y="1834978"/>
            <a:ext cx="6697362" cy="502302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CE080AD-D41C-FB59-18DC-A4523A2113FD}"/>
              </a:ext>
            </a:extLst>
          </p:cNvPr>
          <p:cNvSpPr txBox="1">
            <a:spLocks/>
          </p:cNvSpPr>
          <p:nvPr/>
        </p:nvSpPr>
        <p:spPr>
          <a:xfrm>
            <a:off x="478112" y="1377487"/>
            <a:ext cx="7624762" cy="46166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I believed I could _________ even though __________. </a:t>
            </a:r>
          </a:p>
          <a:p>
            <a:r>
              <a:rPr lang="en-US" i="0"/>
              <a:t>This made me start __________.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this lesson, we will learn that effort over time helps people improve.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2F6CB88-2099-0DFD-8196-CAC21213F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595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identify </a:t>
            </a:r>
            <a:r>
              <a:rPr lang="en-US" i="0" dirty="0">
                <a:solidFill>
                  <a:srgbClr val="000000"/>
                </a:solidFill>
              </a:rPr>
              <a:t>when an action is repeated over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48" t="38763" r="2597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" t="6378" r="76189" b="61427"/>
          <a:stretch>
            <a:fillRect/>
          </a:stretch>
        </p:blipFill>
        <p:spPr>
          <a:xfrm>
            <a:off x="481229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960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repeat </a:t>
            </a:r>
            <a:r>
              <a:rPr lang="en-US" i="0" dirty="0">
                <a:solidFill>
                  <a:srgbClr val="000000"/>
                </a:solidFill>
              </a:rPr>
              <a:t>a difficult action to </a:t>
            </a:r>
            <a:r>
              <a:rPr lang="en-US" i="0" dirty="0" err="1">
                <a:solidFill>
                  <a:srgbClr val="000000"/>
                </a:solidFill>
              </a:rPr>
              <a:t>practise</a:t>
            </a:r>
            <a:r>
              <a:rPr lang="en-US" i="0" dirty="0">
                <a:solidFill>
                  <a:srgbClr val="000000"/>
                </a:solidFill>
              </a:rPr>
              <a:t> it.</a:t>
            </a: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14519E5-5CDB-6A82-5483-D5AC9B89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137918" y="121753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B97068A5-5DA9-52A6-24E4-76F649217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37918" y="121753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96B57-955A-3BCB-28AA-B71B5CA3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CDCC05-5025-1683-EA2C-9134FFF71121}"/>
              </a:ext>
            </a:extLst>
          </p:cNvPr>
          <p:cNvSpPr txBox="1">
            <a:spLocks/>
          </p:cNvSpPr>
          <p:nvPr/>
        </p:nvSpPr>
        <p:spPr>
          <a:xfrm>
            <a:off x="2707842" y="462265"/>
            <a:ext cx="4742053" cy="5365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dirty="0">
                <a:solidFill>
                  <a:srgbClr val="181818"/>
                </a:solidFill>
              </a:rPr>
              <a:t>Time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1C6465A-A4E8-682C-71C0-1D1FC06EC9C9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259488" cy="1749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means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choosing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how to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moments wisely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sz="2400" i="0" dirty="0"/>
          </a:p>
        </p:txBody>
      </p: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42E4F4D3-426F-A91B-BD7C-7F81FD9BB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493829" y="1710267"/>
            <a:ext cx="6156341" cy="456353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9EDF721-8D91-A1F3-96EE-EA57143F1D1C}"/>
              </a:ext>
            </a:extLst>
          </p:cNvPr>
          <p:cNvSpPr>
            <a:spLocks noChangeAspect="1"/>
          </p:cNvSpPr>
          <p:nvPr/>
        </p:nvSpPr>
        <p:spPr>
          <a:xfrm>
            <a:off x="2325858" y="5064369"/>
            <a:ext cx="36000" cy="36000"/>
          </a:xfrm>
          <a:prstGeom prst="ellipse">
            <a:avLst/>
          </a:prstGeom>
          <a:solidFill>
            <a:srgbClr val="FFF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87 -2.22222E-6 L -0.00087 -2.22222E-6 C 0.00035 0.0007 0.00174 0.00209 0.00313 0.00209 C 0.01615 0.00278 0.01771 0.00232 0.02622 0.0007 C 0.02986 -0.00092 0.02535 0.00116 0.02986 -0.00069 C 0.03038 -0.00092 0.0309 -0.00116 0.03142 -0.00139 C 0.03472 -0.00254 0.03507 -0.00254 0.03802 -0.00324 C 0.03872 -0.0037 0.03941 -0.0044 0.0401 -0.00463 L 0.04479 -0.00671 L 0.04618 -0.00741 C 0.0467 -0.00764 0.04722 -0.00787 0.04774 -0.0081 C 0.04861 -0.00833 0.04948 -0.00856 0.05035 -0.00879 C 0.05243 -0.00903 0.05451 -0.00926 0.0566 -0.00949 C 0.06111 -0.00926 0.0658 -0.00903 0.07031 -0.00879 C 0.07101 -0.00856 0.0717 -0.0081 0.0724 -0.0081 C 0.07483 -0.00764 0.07726 -0.00764 0.07969 -0.00741 C 0.08229 -0.00717 0.08663 -0.00648 0.08941 -0.00602 C 0.0908 -0.00625 0.09219 -0.00648 0.0934 -0.00671 C 0.09392 -0.00694 0.09444 -0.00717 0.09497 -0.00741 C 0.09757 -0.0081 0.10069 -0.00833 0.1033 -0.00879 C 0.10399 -0.00879 0.10486 -0.00926 0.10573 -0.00949 C 0.10694 -0.00972 0.10816 -0.00995 0.10938 -0.01018 C 0.11372 -0.01088 0.1125 -0.01065 0.1151 -0.01065 " pathEditMode="relative" ptsTypes="AAAAAAAAAAAAAAAAAAA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0" presetClass="path" presetSubtype="0" accel="50000" decel="50000" fill="remove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059 0.00324 0.00174 0.00162 0.01372 0.00208 L 0.02865 0.00278 C 0.03108 0.00255 0.03351 0.00255 0.03577 0.00208 C 0.03646 0.00208 0.03715 0.00162 0.03785 0.00139 C 0.03906 0.00116 0.04028 0.00093 0.0415 0.0007 C 0.04636 -0.00139 0.0434 -0.00069 0.05018 0 C 0.0566 0.00347 0.04861 -0.00069 0.05573 0.00278 C 0.05781 0.0037 0.05816 0.00417 0.0599 0.00486 C 0.06059 0.00509 0.06129 0.00533 0.06198 0.00556 C 0.06823 0.0081 0.06233 0.00602 0.06702 0.00764 C 0.06945 0.00972 0.06771 0.00857 0.07066 0.00972 C 0.07292 0.01042 0.07153 0.01042 0.07431 0.01111 C 0.07535 0.01134 0.07639 0.01158 0.07743 0.01181 C 0.07813 0.01181 0.079 0.01227 0.07986 0.0125 C 0.08229 0.01273 0.08472 0.01296 0.08715 0.0132 C 0.0934 0.01273 0.10104 0.01273 0.10764 0.01181 C 0.11129 0.01111 0.10972 0.01111 0.11268 0.01042 C 0.11372 0.01019 0.11476 0.00995 0.1158 0.00972 C 0.11736 0.00903 0.11893 0.00833 0.12049 0.00764 L 0.12188 0.00695 C 0.12292 0.00648 0.12396 0.00579 0.125 0.00556 L 0.12761 0.00486 C 0.13004 0.00417 0.1309 0.00417 0.13316 0.00347 C 0.14271 0.0007 0.1342 0.00324 0.13889 0.00139 C 0.13959 0.00116 0.14028 0.00093 0.14097 0.0007 C 0.14219 0.00023 0.14323 -0.00023 0.14445 -0.00069 C 0.14584 -0.00092 0.14722 -0.00092 0.14861 -0.00139 C 0.14931 -0.00139 0.15 -0.00185 0.1507 -0.00185 C 0.1559 -0.00324 0.15174 -0.00185 0.15729 -0.00393 C 0.16059 -0.00532 0.15695 -0.00393 0.16094 -0.00602 C 0.16198 -0.00671 0.16406 -0.00741 0.16406 -0.00741 C 0.16736 -0.00671 0.16945 -0.00648 0.17275 -0.00532 C 0.17344 -0.00509 0.17413 -0.00486 0.17483 -0.00463 C 0.17639 -0.0044 0.17778 -0.00417 0.17934 -0.00393 C 0.18525 -0.00417 0.19097 -0.00417 0.19688 -0.00463 C 0.1974 -0.00463 0.19792 -0.00532 0.19844 -0.00532 C 0.19931 -0.00579 0.20035 -0.00579 0.20139 -0.00602 C 0.20608 -0.0081 0.19879 -0.00486 0.20556 -0.00741 C 0.2066 -0.00787 0.20764 -0.00833 0.20868 -0.0088 L 0.21025 -0.00949 C 0.21077 -0.01018 0.21146 -0.01088 0.21215 -0.01157 C 0.21389 -0.01296 0.21545 -0.01342 0.21736 -0.01435 C 0.21788 -0.01458 0.2184 -0.01481 0.21893 -0.01505 C 0.2257 -0.01574 0.22257 -0.01528 0.22813 -0.0162 C 0.229 -0.0162 0.22986 -0.01597 0.23073 -0.01574 C 0.23281 -0.01505 0.23472 -0.01412 0.23681 -0.01366 C 0.23854 -0.01319 0.23976 -0.01296 0.2415 -0.01227 C 0.24653 -0.01018 0.23854 -0.01296 0.24497 -0.01088 C 0.25156 -0.00648 0.24445 -0.01111 0.25174 -0.00671 C 0.25243 -0.00625 0.25313 -0.00579 0.25382 -0.00532 C 0.25434 -0.00486 0.25469 -0.0044 0.25521 -0.00393 C 0.25625 -0.00347 0.25729 -0.00301 0.25834 -0.00255 C 0.26025 -0.00185 0.26111 -0.00139 0.26354 -0.00069 C 0.26441 -0.00023 0.26615 0 0.26615 0 " pathEditMode="relative" ptsTypes="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0" presetClass="path" presetSubtype="0" accel="50000" decel="50000" fill="remove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0122 0.00046 0.00261 0.00139 0.004 0.00139 C 0.01059 0.00208 0.02396 0.00278 0.02396 0.00278 C 0.02691 0.00347 0.02969 0.00394 0.03281 0.00417 C 0.0375 0.00463 0.04236 0.00463 0.04705 0.00486 C 0.0934 0.00648 0.05712 0.00463 0.08768 0.00625 L 0.09427 0.00695 C 0.09705 0.00718 0.09983 0.00741 0.10243 0.00764 C 0.1158 0.00903 0.08959 0.00787 0.11945 0.00972 L 0.13073 0.01042 L 0.17066 0.01181 C 0.17361 0.01204 0.17656 0.01204 0.17934 0.0125 C 0.18004 0.0125 0.18073 0.01296 0.18143 0.0132 C 0.1842 0.01366 0.18698 0.01389 0.18959 0.01458 L 0.19479 0.01597 C 0.19566 0.0162 0.19653 0.01644 0.1974 0.01667 L 0.20295 0.01736 C 0.20452 0.01736 0.20608 0.01783 0.20764 0.01806 C 0.21007 0.01829 0.21268 0.01852 0.21528 0.01875 C 0.22084 0.01829 0.22448 0.01806 0.22969 0.01736 C 0.2316 0.0169 0.23438 0.01644 0.23629 0.01597 C 0.23924 0.01343 0.23646 0.01551 0.24045 0.01389 C 0.24219 0.0132 0.24427 0.01134 0.24601 0.01111 C 0.24722 0.01088 0.24844 0.01065 0.24965 0.01042 C 0.25035 0.01019 0.25104 0.00995 0.25174 0.00972 C 0.25295 0.00949 0.25417 0.00926 0.25521 0.00903 C 0.2559 0.0088 0.2566 0.00857 0.25729 0.00833 C 0.25903 0.0081 0.26077 0.00787 0.2625 0.00764 C 0.26684 0.00625 0.26337 0.00718 0.27118 0.00625 C 0.27292 0.00602 0.27465 0.00579 0.27639 0.00556 C 0.27761 0.00533 0.279 0.00509 0.28038 0.00486 C 0.28264 0.00463 0.2849 0.0044 0.28715 0.00417 C 0.28837 0.00394 0.29254 0.00301 0.29375 0.00278 C 0.29705 0.00255 0.30018 0.00232 0.30347 0.00208 L 0.33525 0.00278 C 0.33768 0.00301 0.34011 0.00347 0.34254 0.00347 C 0.35087 0.00347 0.3592 0.00301 0.36754 0.00278 C 0.36962 0.00255 0.3717 0.00255 0.37379 0.00208 C 0.37552 0.00185 0.37726 0.00139 0.37882 0.0007 C 0.37934 0.00046 0.37986 0.00023 0.38038 0 C 0.38143 -0.00023 0.38247 -0.00046 0.38351 -0.00069 C 0.38542 -0.00116 0.38663 -0.00185 0.38854 -0.00278 L 0.39167 -0.00417 C 0.39219 -0.0044 0.39271 -0.00463 0.39323 -0.00486 L 0.39827 -0.00532 " pathEditMode="relative" ptsTypes="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0" presetClass="path" presetSubtype="0" accel="50000" decel="50000" fill="remove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1476 0.00324 0.00625 0.00162 0.03594 0.00232 L 0.12187 0.00347 C 0.125 0.00371 0.1283 0.00417 0.13142 0.00463 C 0.13333 0.00486 0.13507 0.00533 0.1368 0.00579 C 0.13871 0.00625 0.1408 0.00648 0.14288 0.00695 C 0.14462 0.00718 0.14635 0.00787 0.14809 0.0081 C 0.15069 0.00857 0.15347 0.0088 0.15607 0.00926 C 0.1592 0.01042 0.16059 0.01088 0.16389 0.01158 C 0.17569 0.01412 0.16458 0.01135 0.17535 0.01389 C 0.17673 0.01435 0.1783 0.01459 0.17969 0.01505 C 0.18055 0.01551 0.18142 0.01597 0.18229 0.01621 C 0.18489 0.0169 0.18767 0.01713 0.19028 0.01736 C 0.20382 0.01968 0.1875 0.01783 0.20868 0.01991 C 0.23819 0.02963 0.21337 0.02176 0.29288 0.01991 C 0.29757 0.01968 0.30226 0.01898 0.30694 0.01852 C 0.31059 0.01806 0.31944 0.01644 0.32274 0.01621 C 0.33472 0.01574 0.3467 0.01574 0.35868 0.01505 C 0.37205 0.01459 0.38559 0.01435 0.39896 0.01273 C 0.4026 0.01227 0.40607 0.01204 0.40955 0.01158 C 0.41163 0.01135 0.41371 0.01088 0.41562 0.01042 C 0.41823 0.00996 0.42101 0.00972 0.42361 0.00926 L 0.43941 0.01042 C 0.44201 0.01065 0.44462 0.01111 0.44722 0.01158 C 0.44844 0.01181 0.44965 0.0125 0.45069 0.01273 C 0.45399 0.01343 0.45729 0.01366 0.46042 0.01389 C 0.46667 0.01667 0.45885 0.01343 0.46649 0.01621 C 0.46753 0.01667 0.46823 0.01713 0.46927 0.01736 C 0.47205 0.01829 0.475 0.01898 0.47795 0.01991 C 0.47951 0.02014 0.4809 0.02037 0.48229 0.02107 C 0.48906 0.02408 0.48785 0.02385 0.49635 0.0257 C 0.49809 0.02616 0.49982 0.02685 0.50173 0.02685 C 0.50712 0.02709 0.51285 0.02685 0.5184 0.02685 " pathEditMode="relative" ptsTypes="AAAAAAAAAAAAAAAAAAAAAAAAAAAAAAAAA">
                                      <p:cBhvr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96B57-955A-3BCB-28AA-B71B5CA3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 U3">
            <a:hlinkClick r:id="" action="ppaction://media"/>
            <a:extLst>
              <a:ext uri="{FF2B5EF4-FFF2-40B4-BE49-F238E27FC236}">
                <a16:creationId xmlns:a16="http://schemas.microsoft.com/office/drawing/2014/main" id="{F4016955-9B19-AB5A-DCDF-95ECCFB31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725" y="2053185"/>
            <a:ext cx="5746756" cy="4220615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CDCC05-5025-1683-EA2C-9134FFF71121}"/>
              </a:ext>
            </a:extLst>
          </p:cNvPr>
          <p:cNvSpPr txBox="1">
            <a:spLocks/>
          </p:cNvSpPr>
          <p:nvPr/>
        </p:nvSpPr>
        <p:spPr>
          <a:xfrm>
            <a:off x="2707842" y="462265"/>
            <a:ext cx="4742053" cy="5365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dirty="0">
                <a:solidFill>
                  <a:srgbClr val="181818"/>
                </a:solidFill>
              </a:rPr>
              <a:t>Effort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1C6465A-A4E8-682C-71C0-1D1FC06EC9C9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259488" cy="1749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Effort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 work 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put into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AU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</a:t>
            </a:r>
            <a:r>
              <a:rPr lang="en-AU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something.</a:t>
            </a:r>
            <a:r>
              <a:rPr lang="en-US" sz="2400" i="0" dirty="0">
                <a:effectLst/>
              </a:rPr>
              <a:t> </a:t>
            </a:r>
            <a:endParaRPr lang="en-US" sz="2400" i="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B6D9644-0F0C-87BC-3444-6BD85383CD33}"/>
              </a:ext>
            </a:extLst>
          </p:cNvPr>
          <p:cNvSpPr/>
          <p:nvPr/>
        </p:nvSpPr>
        <p:spPr>
          <a:xfrm>
            <a:off x="1469570" y="2040977"/>
            <a:ext cx="5886240" cy="4376152"/>
          </a:xfrm>
          <a:custGeom>
            <a:avLst/>
            <a:gdLst>
              <a:gd name="csX0" fmla="*/ 4932294 w 5886240"/>
              <a:gd name="csY0" fmla="*/ 996 h 4376152"/>
              <a:gd name="csX1" fmla="*/ 4809253 w 5886240"/>
              <a:gd name="csY1" fmla="*/ 7188 h 4376152"/>
              <a:gd name="csX2" fmla="*/ 382736 w 5886240"/>
              <a:gd name="csY2" fmla="*/ 863072 h 4376152"/>
              <a:gd name="csX3" fmla="*/ 880167 w 5886240"/>
              <a:gd name="csY3" fmla="*/ 4192823 h 4376152"/>
              <a:gd name="csX4" fmla="*/ 4511165 w 5886240"/>
              <a:gd name="csY4" fmla="*/ 4229474 h 4376152"/>
              <a:gd name="csX5" fmla="*/ 4932294 w 5886240"/>
              <a:gd name="csY5" fmla="*/ 996 h 4376152"/>
              <a:gd name="csX6" fmla="*/ 0 w 5886240"/>
              <a:gd name="csY6" fmla="*/ 0 h 4376152"/>
              <a:gd name="csX7" fmla="*/ 5886239 w 5886240"/>
              <a:gd name="csY7" fmla="*/ 0 h 4376152"/>
              <a:gd name="csX8" fmla="*/ 5886239 w 5886240"/>
              <a:gd name="csY8" fmla="*/ 4376152 h 4376152"/>
              <a:gd name="csX9" fmla="*/ 0 w 5886240"/>
              <a:gd name="csY9" fmla="*/ 4376152 h 43761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5886240" h="4376152">
                <a:moveTo>
                  <a:pt x="4932294" y="996"/>
                </a:moveTo>
                <a:cubicBezTo>
                  <a:pt x="4892346" y="-1426"/>
                  <a:pt x="4851321" y="541"/>
                  <a:pt x="4809253" y="7188"/>
                </a:cubicBezTo>
                <a:cubicBezTo>
                  <a:pt x="2868078" y="392729"/>
                  <a:pt x="858992" y="-589629"/>
                  <a:pt x="382736" y="863072"/>
                </a:cubicBezTo>
                <a:cubicBezTo>
                  <a:pt x="-179062" y="2642389"/>
                  <a:pt x="336000" y="4043349"/>
                  <a:pt x="880167" y="4192823"/>
                </a:cubicBezTo>
                <a:cubicBezTo>
                  <a:pt x="2420349" y="4470213"/>
                  <a:pt x="2301583" y="3767756"/>
                  <a:pt x="4511165" y="4229474"/>
                </a:cubicBezTo>
                <a:cubicBezTo>
                  <a:pt x="6374298" y="4369752"/>
                  <a:pt x="6170694" y="76098"/>
                  <a:pt x="4932294" y="996"/>
                </a:cubicBezTo>
                <a:close/>
                <a:moveTo>
                  <a:pt x="0" y="0"/>
                </a:moveTo>
                <a:lnTo>
                  <a:pt x="5886239" y="0"/>
                </a:lnTo>
                <a:lnTo>
                  <a:pt x="5886239" y="4376152"/>
                </a:lnTo>
                <a:lnTo>
                  <a:pt x="0" y="4376152"/>
                </a:lnTo>
                <a:close/>
              </a:path>
            </a:pathLst>
          </a:custGeom>
          <a:solidFill>
            <a:srgbClr val="FFF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3KN27SNVY5CS-90160594-430764</_dlc_DocId>
    <_dlc_DocIdUrl xmlns="f315eb64-a02b-4bd5-a84c-38ab918c4ccd">
      <Url>https://ggsaus.sharepoint.com/sites/Curriculum/_layouts/15/DocIdRedir.aspx?ID=3KN27SNVY5CS-90160594-430764</Url>
      <Description>3KN27SNVY5CS-90160594-430764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purl.org/dc/dcmitype/"/>
    <ds:schemaRef ds:uri="http://schemas.microsoft.com/office/2006/documentManagement/types"/>
    <ds:schemaRef ds:uri="f315eb64-a02b-4bd5-a84c-38ab918c4ccd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</ds:schemaRefs>
</ds:datastoreItem>
</file>

<file path=customXml/itemProps4.xml><?xml version="1.0" encoding="utf-8"?>
<ds:datastoreItem xmlns:ds="http://schemas.openxmlformats.org/officeDocument/2006/customXml" ds:itemID="{FDE536DB-A710-4AB8-BE35-EF51316AF9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1299</TotalTime>
  <Words>367</Words>
  <Application>Microsoft Office PowerPoint</Application>
  <PresentationFormat>On-screen Show (4:3)</PresentationFormat>
  <Paragraphs>42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Dreaming Outloud Pro</vt:lpstr>
      <vt:lpstr>Arial</vt:lpstr>
      <vt:lpstr>American Typewriter</vt:lpstr>
      <vt:lpstr>Copperplate</vt:lpstr>
      <vt:lpstr>Times New Roman</vt:lpstr>
      <vt:lpstr>Calibri</vt:lpstr>
      <vt:lpstr>Gotham-Book</vt:lpstr>
      <vt:lpstr>Calibr</vt:lpstr>
      <vt:lpstr>GGSA_CharacterDev_PPT_Theme</vt:lpstr>
      <vt:lpstr>Small Steps Repeated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Tara Tyrrell</cp:lastModifiedBy>
  <cp:revision>3</cp:revision>
  <cp:lastPrinted>2021-04-07T01:54:21Z</cp:lastPrinted>
  <dcterms:created xsi:type="dcterms:W3CDTF">2024-04-29T10:07:44Z</dcterms:created>
  <dcterms:modified xsi:type="dcterms:W3CDTF">2026-05-13T23:08:34Z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29eaf698-6ae7-4a38-aed0-2442d9272388</vt:lpwstr>
  </property>
</Properties>
</file>