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37"/>
  </p:notesMasterIdLst>
  <p:handoutMasterIdLst>
    <p:handoutMasterId r:id="rId38"/>
  </p:handoutMasterIdLst>
  <p:sldIdLst>
    <p:sldId id="256" r:id="rId6"/>
    <p:sldId id="257" r:id="rId7"/>
    <p:sldId id="258" r:id="rId8"/>
    <p:sldId id="259" r:id="rId9"/>
    <p:sldId id="261" r:id="rId10"/>
    <p:sldId id="330" r:id="rId11"/>
    <p:sldId id="285" r:id="rId12"/>
    <p:sldId id="310" r:id="rId13"/>
    <p:sldId id="311" r:id="rId14"/>
    <p:sldId id="355" r:id="rId15"/>
    <p:sldId id="370" r:id="rId16"/>
    <p:sldId id="316" r:id="rId17"/>
    <p:sldId id="369" r:id="rId18"/>
    <p:sldId id="356" r:id="rId19"/>
    <p:sldId id="357" r:id="rId20"/>
    <p:sldId id="358" r:id="rId21"/>
    <p:sldId id="359" r:id="rId22"/>
    <p:sldId id="360" r:id="rId23"/>
    <p:sldId id="367" r:id="rId24"/>
    <p:sldId id="362" r:id="rId25"/>
    <p:sldId id="363" r:id="rId26"/>
    <p:sldId id="364" r:id="rId27"/>
    <p:sldId id="365" r:id="rId28"/>
    <p:sldId id="366" r:id="rId29"/>
    <p:sldId id="368" r:id="rId30"/>
    <p:sldId id="275" r:id="rId31"/>
    <p:sldId id="371" r:id="rId32"/>
    <p:sldId id="317" r:id="rId33"/>
    <p:sldId id="277" r:id="rId34"/>
    <p:sldId id="353" r:id="rId35"/>
    <p:sldId id="298" r:id="rId36"/>
  </p:sldIdLst>
  <p:sldSz cx="9144000" cy="6858000" type="screen4x3"/>
  <p:notesSz cx="7019925" cy="9305925"/>
  <p:embeddedFontLst>
    <p:embeddedFont>
      <p:font typeface="Gotham-Book" panose="020B060402020202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F6E8E5"/>
    <a:srgbClr val="C1E7EA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FEA98-11BF-4245-B639-C5A3652EB2EC}" v="4" dt="2026-03-29T05:23:44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/>
    <p:restoredTop sz="67260" autoAdjust="0"/>
  </p:normalViewPr>
  <p:slideViewPr>
    <p:cSldViewPr snapToGrid="0">
      <p:cViewPr varScale="1">
        <p:scale>
          <a:sx n="83" d="100"/>
          <a:sy n="83" d="100"/>
        </p:scale>
        <p:origin x="2816" y="192"/>
      </p:cViewPr>
      <p:guideLst>
        <p:guide orient="horz" pos="550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612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7340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E4CDC-9BF0-5734-D612-85606424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F07EA-E82D-46AC-6553-EC72BF8CB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52DC2-8A13-42A4-DA08-B60150F53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116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6769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7637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2832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2033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657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7084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6240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0448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72234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3339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7583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0035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3020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94B6-67AC-8EE8-6574-D566ED0F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BE3C8-6DE6-F2BF-CEA8-B7B8CB03F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5D862-1C9A-54B7-0DA2-064B95825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9069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139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090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59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85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75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698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E7E3-CA7F-30A0-8B23-232E165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66934-E0E2-4F9D-4F81-973A4B8E9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2195F-1ABD-6B0A-E607-9034211B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352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E7E3-CA7F-30A0-8B23-232E165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66934-E0E2-4F9D-4F81-973A4B8E9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2195F-1ABD-6B0A-E607-9034211B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12352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Lesson Name</a:t>
            </a:r>
            <a:endParaRPr dirty="0"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 dirty="0"/>
              <a:t>Unit 1 Lesson 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5-6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7632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018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F26C2-E831-19F0-D30D-51C6350E8DB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7ECE14-D093-70D2-822C-D6C26586519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24F8936-8EB7-7B82-9BC6-C9C58A452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6066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0BB55-F08F-AEFA-E830-6DFB816C330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978D80-ACF2-24A7-A2B3-85DDF487C0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917F30E-D349-08EE-755F-542AF6AC1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963C0-794F-0110-8CEA-6422C5615B7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D2759-8005-AA3F-3998-54E49B73665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CA5B329-BBA9-D014-CBEB-C27420983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429E-6FF4-B2EA-3047-CF6BF6CE1BB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51432-7303-129E-200B-AA84F45549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7F607CA-C703-F4CB-0F4E-58F8E4BEE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775E6-0611-ADDA-0399-31ADF2C2BC0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C9EE2-70C3-4DD0-1681-BCDE8F2B4FE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5B9675F-295F-2537-0A3A-A1A05B7A7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6066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9324D-1B1D-50EC-FF2B-C81716BF59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42EEB6-D9B6-26AA-1B01-320C80A264F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22B6D51-A5DD-0606-A2D0-606387D7C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3B934-0C8F-4050-E7C7-BBA93E87B31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DF4D0C-2CF1-8E96-E277-A6813240B64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1DDA859-F937-C858-5FAF-59ED065A3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9286D-AC7B-715E-7716-EB523F14858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DC1F96-74E1-EB07-C1D1-56EEDB91E2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1E43A8-6B09-95E7-52F1-DD9BAC1050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6F02C-1D8A-FA26-BC05-336821DE625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D64343-E844-8685-FDF8-1724FF9CF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D99EFA2-9906-3ADE-49B7-EDACFEE2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86F31-0435-D377-E841-D3E72873C2C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4402D-A011-A48C-4FEB-5DB187D0FD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5EF3AD7-3675-CD4B-E9F0-DA0E9DA917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6597C-EE7D-B95E-ED52-DBA9D7B80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B0776D-92DC-2055-0134-4FDFBDA149F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8DE967C-1D73-E45A-F51C-1B313889A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12" y="36680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12513-4D6C-9FEC-4BC1-F1AA46C064F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7ABDD-6CDA-D924-7957-A45FE782AEE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FE6FDD0-83FA-376F-9ECD-B99653E8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cs typeface="Calibri"/>
              </a:rPr>
              <a:t> stretch images. Crop and resize to fit.</a:t>
            </a:r>
            <a:endParaRPr lang="en-US" sz="1400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42274-EF7D-102A-A9DE-07BDFD900474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8AF45A-BD1E-09F7-10DE-99D45E3A9B4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AB362-91D3-B56B-42D7-3B8C4799141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4DFBE6F-E60E-6D09-28A0-30B3965E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79C407-161B-9E4C-A2A6-C264C6DEAD9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A0A99-6A2C-5800-9908-E3E52DCDACA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027D684-62B2-4628-5F96-3054621A6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265D9-E87A-F86F-774E-D7B9CAA3EC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39EA0-5C90-8CCB-7915-A3857C126E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63E1AD-BBBB-BBF0-3E38-662439C86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1E5CD8-0A20-15CD-DAA2-4FBBC6E92AB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A2EEB9-C35F-E07F-140E-656C37C213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766DEF4-C21B-1B45-4AF1-82C4EFB3E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399D17-57A3-3A3C-05CB-2E1E5F518C4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E13B9A-3489-2884-F7DF-015BB4B562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36AD76-8241-8093-461B-D6F05A7A8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51E94-9FF3-6F60-20D1-C77971E76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33F6DE-ECCB-1174-763E-5F0093ADB32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6449832-A875-FAF0-CA69-7B8AACE0E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6680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6066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C732C-7ADA-37F4-8C50-DD74D9B8695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840389-9DA8-B047-D4F3-28F2F200066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ED7FDC-F19D-B6EC-1CFC-06475E1AE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microsoft.com/office/2017/06/relationships/model3d" Target="../media/model3d1.glb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microsoft.com/office/2017/06/relationships/model3d" Target="../media/model3d1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ser:Lembasts" TargetMode="External"/><Relationship Id="rId3" Type="http://schemas.openxmlformats.org/officeDocument/2006/relationships/hyperlink" Target="https://commons.wikimedia.org/wiki/File:Orders_of_Australia_on_a_table.jpg" TargetMode="External"/><Relationship Id="rId7" Type="http://schemas.openxmlformats.org/officeDocument/2006/relationships/hyperlink" Target="https://en.wikipedia.org/wiki/File:Scatmanjohn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en.wikipedia.org/wiki/RCA_Records" TargetMode="External"/><Relationship Id="rId5" Type="http://schemas.openxmlformats.org/officeDocument/2006/relationships/hyperlink" Target="https://commons.wikimedia.org/wiki/File:Parker_Lauren_01_CC.jpg" TargetMode="External"/><Relationship Id="rId10" Type="http://schemas.openxmlformats.org/officeDocument/2006/relationships/hyperlink" Target="https://commons.wikimedia.org/wiki/File:Feliks_Zemdegs_at_the_World_Championships_Oct_2011.jpg" TargetMode="External"/><Relationship Id="rId4" Type="http://schemas.openxmlformats.org/officeDocument/2006/relationships/hyperlink" Target="http://paralympic.org.au/" TargetMode="External"/><Relationship Id="rId9" Type="http://schemas.openxmlformats.org/officeDocument/2006/relationships/hyperlink" Target="https://en.wikipedia.org/wiki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123E-E810-8290-6245-FADCC7936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Building Strength Through Effort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30363-7652-20E0-FE24-246739C0D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360576"/>
          </a:xfrm>
        </p:spPr>
        <p:txBody>
          <a:bodyPr/>
          <a:lstStyle/>
          <a:p>
            <a:r>
              <a:rPr lang="en-US" dirty="0"/>
              <a:t>Unit 3 Achieving Goals</a:t>
            </a:r>
          </a:p>
          <a:p>
            <a:r>
              <a:rPr lang="en-US" dirty="0"/>
              <a:t>Lesson 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0F90FE-0253-8E4A-E422-6F080057F6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-239" r="9110" b="239"/>
          <a:stretch>
            <a:fillRect/>
          </a:stretch>
        </p:blipFill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5AEF72D-C1E5-86CA-34D1-99AA0F4517F3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7FB64F09-543F-9152-2F18-CCA9A2A42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DA7D1E51-8731-A6B9-55D5-8BAA3A2C2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D2856D68-8A99-FC8B-D3C7-80C83E60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E3554EA0-338E-D27D-1666-2F16725B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23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wnload">
            <a:hlinkClick r:id="" action="ppaction://media"/>
            <a:extLst>
              <a:ext uri="{FF2B5EF4-FFF2-40B4-BE49-F238E27FC236}">
                <a16:creationId xmlns:a16="http://schemas.microsoft.com/office/drawing/2014/main" id="{740AD586-E644-7739-2304-85E06A267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547689"/>
            <a:ext cx="8221132" cy="462438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E37EF5-8F92-E29F-5DDD-C61345547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225" y="690898"/>
            <a:ext cx="7111164" cy="461665"/>
          </a:xfrm>
          <a:solidFill>
            <a:schemeClr val="bg1"/>
          </a:solidFill>
        </p:spPr>
        <p:txBody>
          <a:bodyPr/>
          <a:lstStyle/>
          <a:p>
            <a:r>
              <a:rPr lang="en-NZ" dirty="0"/>
              <a:t>Repeated effort over time strengthens brain pathways.</a:t>
            </a:r>
            <a:endParaRPr lang="en-US" dirty="0"/>
          </a:p>
        </p:txBody>
      </p:sp>
      <p:pic>
        <p:nvPicPr>
          <p:cNvPr id="13" name="Picture 12" descr="A person in a white lab coat&#10;&#10;AI-generated content may be incorrect.">
            <a:extLst>
              <a:ext uri="{FF2B5EF4-FFF2-40B4-BE49-F238E27FC236}">
                <a16:creationId xmlns:a16="http://schemas.microsoft.com/office/drawing/2014/main" id="{C71C3E7E-C321-D2C0-CA87-4F9E365D6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5" y="831850"/>
            <a:ext cx="6828367" cy="5121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F247D50-FB4F-23E2-4B7F-504819A56B3E}"/>
              </a:ext>
            </a:extLst>
          </p:cNvPr>
          <p:cNvSpPr txBox="1">
            <a:spLocks/>
          </p:cNvSpPr>
          <p:nvPr/>
        </p:nvSpPr>
        <p:spPr>
          <a:xfrm>
            <a:off x="1001713" y="4600575"/>
            <a:ext cx="6084888" cy="4661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  <a:highlight>
                  <a:srgbClr val="FFFF00"/>
                </a:highlight>
              </a:rPr>
              <a:t>Neuroplasticity</a:t>
            </a:r>
            <a:r>
              <a:rPr lang="en-US" sz="2400" i="0" dirty="0">
                <a:solidFill>
                  <a:srgbClr val="000000"/>
                </a:solidFill>
              </a:rPr>
              <a:t>: the brain can grow and change.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58606F-76C7-81B8-5142-EAB9A34C079F}"/>
              </a:ext>
            </a:extLst>
          </p:cNvPr>
          <p:cNvSpPr txBox="1">
            <a:spLocks/>
          </p:cNvSpPr>
          <p:nvPr/>
        </p:nvSpPr>
        <p:spPr>
          <a:xfrm>
            <a:off x="991322" y="4274792"/>
            <a:ext cx="6084888" cy="86384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When we try something new, the brain begins building a new pathway.</a:t>
            </a:r>
          </a:p>
        </p:txBody>
      </p:sp>
      <p:pic>
        <p:nvPicPr>
          <p:cNvPr id="7" name="Picture 6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6530E908-CDFC-A5B9-E06E-F94EC01B9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156 -0.1152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4" grpId="0" animBg="1"/>
      <p:bldP spid="14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118089" y="1854200"/>
            <a:ext cx="2946206" cy="2129012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Practise Over Time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i="0" dirty="0">
                <a:solidFill>
                  <a:prstClr val="black"/>
                </a:solidFill>
                <a:latin typeface="Calibri" panose="020F0502020204030204" pitchFamily="34" charset="0"/>
              </a:rPr>
              <a:t>When a person practices something over time, the brain: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579218" y="2270039"/>
            <a:ext cx="2864964" cy="240514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270039"/>
            <a:ext cx="2786500" cy="240514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970246" y="3057114"/>
            <a:ext cx="203102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forgets what to do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025912" y="2993638"/>
            <a:ext cx="237906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strengthens</a:t>
            </a:r>
            <a:r>
              <a:rPr kumimoji="0" lang="en-AU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the pathway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193782" y="2066963"/>
            <a:ext cx="287051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stays the same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6D28941-B242-5741-39A1-0EF764683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87" r="14652"/>
          <a:stretch>
            <a:fillRect/>
          </a:stretch>
        </p:blipFill>
        <p:spPr>
          <a:xfrm>
            <a:off x="3069630" y="2570954"/>
            <a:ext cx="3194109" cy="40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191E-28DC-3976-1929-9591ED23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9EBF75E-57C6-7710-C049-E3829D9AC456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D7A51B90-19E0-1A22-5548-BE724E37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BA042068-99E2-84D8-D603-538EA2D97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F968178C-7AC4-869A-0528-8D48048C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00CE8404-F7FC-160B-5A46-D14C4C06D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50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951D-73BD-9169-F887-EAD65991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3D1B9-6337-1A22-0719-C14A092B49DD}"/>
              </a:ext>
            </a:extLst>
          </p:cNvPr>
          <p:cNvGrpSpPr>
            <a:grpSpLocks noChangeAspect="1"/>
          </p:cNvGrpSpPr>
          <p:nvPr/>
        </p:nvGrpSpPr>
        <p:grpSpPr>
          <a:xfrm>
            <a:off x="-9854037" y="-6288002"/>
            <a:ext cx="25258160" cy="16838772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3C0573EE-DA31-85F1-B683-377F28DA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971A2452-1025-78F3-FBA4-F133C8C9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E3B55577-3FA5-2E0A-CD3A-F22521AF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323FBF83-94DE-235B-920A-8EA53CB4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45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90BD-E887-5429-DC5E-3E263C82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C7B8661-1C8E-DFDC-1DF0-DD900E4D5D00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701865" y="-17886420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92F54085-1BCD-03CE-0E46-6CB8FFF11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E73C69E9-612F-23F1-0776-3676CBC9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09D4550C-3970-97A1-884D-84F6CEA3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32482F4B-5C3F-65F2-B057-7D7CFEFF2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178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B38F-C01B-7C29-5693-D1EFB7ECE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493076-266E-56CF-62F2-787642AF5098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643585" y="-1790804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8F98428E-1F60-67F9-B2C7-6E559A2B0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8B1780-EEBC-5F80-2B6E-D20E56044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21994">
              <a:off x="2579947" y="3325556"/>
              <a:ext cx="1821164" cy="1365873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D9C9F59E-8C52-1322-B3A8-DF69A318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1676A3D6-3603-D332-9BE0-06531939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16" name="Picture 15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7BBE06AC-4AC7-EE10-CCF7-BDB92EE59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4102" r="70554" b="81584"/>
          <a:stretch>
            <a:fillRect/>
          </a:stretch>
        </p:blipFill>
        <p:spPr>
          <a:xfrm>
            <a:off x="2300513" y="350827"/>
            <a:ext cx="444500" cy="952166"/>
          </a:xfrm>
          <a:prstGeom prst="rect">
            <a:avLst/>
          </a:prstGeom>
        </p:spPr>
      </p:pic>
      <p:pic>
        <p:nvPicPr>
          <p:cNvPr id="15" name="Picture 14" descr="A stack of white paper&#10;&#10;AI-generated content may be incorrect.">
            <a:extLst>
              <a:ext uri="{FF2B5EF4-FFF2-40B4-BE49-F238E27FC236}">
                <a16:creationId xmlns:a16="http://schemas.microsoft.com/office/drawing/2014/main" id="{2AE20422-9C68-E65D-6AA7-3CAB410668E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6"/>
          <a:stretch>
            <a:fillRect/>
          </a:stretch>
        </p:blipFill>
        <p:spPr>
          <a:xfrm rot="184493">
            <a:off x="-28527" y="426077"/>
            <a:ext cx="4514844" cy="5957898"/>
          </a:xfrm>
          <a:prstGeom prst="rect">
            <a:avLst/>
          </a:prstGeom>
        </p:spPr>
      </p:pic>
      <p:pic>
        <p:nvPicPr>
          <p:cNvPr id="18" name="Picture 17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C7DD3E70-25A3-5B5B-AEA2-1300915C8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25424" b="7212"/>
          <a:stretch>
            <a:fillRect/>
          </a:stretch>
        </p:blipFill>
        <p:spPr>
          <a:xfrm>
            <a:off x="4646861" y="792540"/>
            <a:ext cx="3967566" cy="5408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lose-up of a person in a wheelchair&#10;&#10;AI-generated content may be incorrect.">
            <a:extLst>
              <a:ext uri="{FF2B5EF4-FFF2-40B4-BE49-F238E27FC236}">
                <a16:creationId xmlns:a16="http://schemas.microsoft.com/office/drawing/2014/main" id="{F77CADB3-7794-A829-A02D-64AFD8861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49124" r="59010" b="453"/>
          <a:stretch>
            <a:fillRect/>
          </a:stretch>
        </p:blipFill>
        <p:spPr>
          <a:xfrm>
            <a:off x="651438" y="4232707"/>
            <a:ext cx="1600542" cy="1654282"/>
          </a:xfrm>
          <a:prstGeom prst="rect">
            <a:avLst/>
          </a:prstGeom>
        </p:spPr>
      </p:pic>
      <p:pic>
        <p:nvPicPr>
          <p:cNvPr id="21" name="Picture 20" descr="A close-up of a person in a wheelchair&#10;&#10;AI-generated content may be incorrect.">
            <a:extLst>
              <a:ext uri="{FF2B5EF4-FFF2-40B4-BE49-F238E27FC236}">
                <a16:creationId xmlns:a16="http://schemas.microsoft.com/office/drawing/2014/main" id="{E408AC07-5D6F-C65B-832E-BADC3B6B5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8" t="-423" r="-1287" b="50000"/>
          <a:stretch>
            <a:fillRect/>
          </a:stretch>
        </p:blipFill>
        <p:spPr>
          <a:xfrm rot="644866">
            <a:off x="1183546" y="2596177"/>
            <a:ext cx="3001856" cy="2203094"/>
          </a:xfrm>
          <a:prstGeom prst="rect">
            <a:avLst/>
          </a:prstGeom>
        </p:spPr>
      </p:pic>
      <p:pic>
        <p:nvPicPr>
          <p:cNvPr id="20" name="Picture 19" descr="A close-up of a person in a wheelchair&#10;&#10;AI-generated content may be incorrect.">
            <a:extLst>
              <a:ext uri="{FF2B5EF4-FFF2-40B4-BE49-F238E27FC236}">
                <a16:creationId xmlns:a16="http://schemas.microsoft.com/office/drawing/2014/main" id="{297B7C02-30A9-2667-1EAD-6DDB197B37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69" b="51878"/>
          <a:stretch>
            <a:fillRect/>
          </a:stretch>
        </p:blipFill>
        <p:spPr>
          <a:xfrm>
            <a:off x="529573" y="873125"/>
            <a:ext cx="2937899" cy="21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7C5E6-8B60-8CEF-A38A-A673FC28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5360803-FA3C-5A0B-5CDC-986314714C85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701865" y="-17886420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2A30EA20-37E6-6EF4-D977-EFDA5468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99E34D1B-6471-7496-3DC6-C3E51F776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6538A726-D492-9F86-6145-8DB64CA1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41C99B44-9732-DF5C-C01E-CD0200C3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85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725E-699A-F7BF-A784-B119C5CC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6C4575-0ACD-386B-0A2A-23BA408AC3A1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5B478ACC-B43C-D714-77ED-612C7381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777B2DC0-4584-93E8-F762-C29C98CA1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B0451D9A-C413-2506-C4DE-D212D222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7F14904E-66D1-755E-542A-3D44493A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60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46032-28FD-0925-18DB-9AAAEE85A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6A34B-515E-AC3A-8091-2F793D47818B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54040538-4148-AA2E-536B-C33123E6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CB686950-E90A-ABA0-2526-3E13F7F0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36920D-A05C-0DE9-DD22-1576AF45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5802" y="2973040"/>
              <a:ext cx="1821164" cy="1365873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CAD23CAF-6ACA-E847-0BDB-259879CC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6" name="Picture 5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89291DC7-99B5-F8A8-CA78-D606EF20C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4102" r="70554" b="81584"/>
          <a:stretch>
            <a:fillRect/>
          </a:stretch>
        </p:blipFill>
        <p:spPr>
          <a:xfrm>
            <a:off x="2205721" y="345251"/>
            <a:ext cx="444500" cy="952166"/>
          </a:xfrm>
          <a:prstGeom prst="rect">
            <a:avLst/>
          </a:prstGeom>
        </p:spPr>
      </p:pic>
      <p:pic>
        <p:nvPicPr>
          <p:cNvPr id="9" name="Picture 8" descr="A stack of white paper&#10;&#10;AI-generated content may be incorrect.">
            <a:extLst>
              <a:ext uri="{FF2B5EF4-FFF2-40B4-BE49-F238E27FC236}">
                <a16:creationId xmlns:a16="http://schemas.microsoft.com/office/drawing/2014/main" id="{0658DAEF-C129-844C-355F-F880FCB64AF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6"/>
          <a:stretch>
            <a:fillRect/>
          </a:stretch>
        </p:blipFill>
        <p:spPr>
          <a:xfrm>
            <a:off x="-28527" y="426077"/>
            <a:ext cx="4514844" cy="5957898"/>
          </a:xfrm>
          <a:prstGeom prst="rect">
            <a:avLst/>
          </a:prstGeom>
        </p:spPr>
      </p:pic>
      <p:pic>
        <p:nvPicPr>
          <p:cNvPr id="12" name="Picture 11" descr="A sheet of music with notes&#10;&#10;AI-generated content may be incorrect.">
            <a:extLst>
              <a:ext uri="{FF2B5EF4-FFF2-40B4-BE49-F238E27FC236}">
                <a16:creationId xmlns:a16="http://schemas.microsoft.com/office/drawing/2014/main" id="{74B46EFA-0F1C-7E37-FD05-D09D64AA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8132" r="4933" b="8666"/>
          <a:stretch>
            <a:fillRect/>
          </a:stretch>
        </p:blipFill>
        <p:spPr>
          <a:xfrm rot="21441928">
            <a:off x="4042387" y="1902127"/>
            <a:ext cx="4637923" cy="3144791"/>
          </a:xfrm>
          <a:prstGeom prst="rect">
            <a:avLst/>
          </a:prstGeom>
        </p:spPr>
      </p:pic>
      <p:pic>
        <p:nvPicPr>
          <p:cNvPr id="16" name="Picture 15" descr="A child playing piano with neon lights&#10;&#10;AI-generated content may be incorrect.">
            <a:extLst>
              <a:ext uri="{FF2B5EF4-FFF2-40B4-BE49-F238E27FC236}">
                <a16:creationId xmlns:a16="http://schemas.microsoft.com/office/drawing/2014/main" id="{3E0F6B6D-5E60-0313-3327-08BC9643C2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6" b="52435"/>
          <a:stretch>
            <a:fillRect/>
          </a:stretch>
        </p:blipFill>
        <p:spPr>
          <a:xfrm>
            <a:off x="744391" y="1118732"/>
            <a:ext cx="3217123" cy="2273756"/>
          </a:xfrm>
          <a:prstGeom prst="rect">
            <a:avLst/>
          </a:prstGeom>
        </p:spPr>
      </p:pic>
      <p:pic>
        <p:nvPicPr>
          <p:cNvPr id="18" name="Picture 17" descr="A child playing piano with neon lights&#10;&#10;AI-generated content may be incorrect.">
            <a:extLst>
              <a:ext uri="{FF2B5EF4-FFF2-40B4-BE49-F238E27FC236}">
                <a16:creationId xmlns:a16="http://schemas.microsoft.com/office/drawing/2014/main" id="{B498F7A8-A5E0-4899-F8B9-7CA79E53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4" t="509" r="-908" b="51926"/>
          <a:stretch>
            <a:fillRect/>
          </a:stretch>
        </p:blipFill>
        <p:spPr>
          <a:xfrm>
            <a:off x="928667" y="3514936"/>
            <a:ext cx="3217123" cy="22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5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1CF7-E004-1466-DC66-70D1649F7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b="1" dirty="0"/>
              <a:t>Belief</a:t>
            </a:r>
            <a:r>
              <a:rPr lang="en-US" dirty="0"/>
              <a:t> is deciding that a goal is </a:t>
            </a:r>
            <a:r>
              <a:rPr lang="en-US" b="1" dirty="0"/>
              <a:t>possible</a:t>
            </a:r>
            <a:r>
              <a:rPr lang="en-US" dirty="0"/>
              <a:t> and </a:t>
            </a:r>
            <a:r>
              <a:rPr lang="en-US" b="1" dirty="0"/>
              <a:t>choosing</a:t>
            </a:r>
            <a:r>
              <a:rPr lang="en-US" dirty="0"/>
              <a:t> to start working towards it.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052AB-3BD2-46A3-8368-BEB9CF592377}"/>
              </a:ext>
            </a:extLst>
          </p:cNvPr>
          <p:cNvSpPr txBox="1"/>
          <p:nvPr/>
        </p:nvSpPr>
        <p:spPr>
          <a:xfrm>
            <a:off x="-2420471" y="209774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A9706CD-C0F2-8B77-292F-95B92FDBB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39355" y="2099410"/>
            <a:ext cx="5699398" cy="422481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31B6-CA6A-9047-E7EF-28FBC1AA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7435F7-AC75-7F11-8D72-F7243B85C63A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33B4D53-30FA-BC28-26CB-5959518A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B03F1C6F-F752-8858-856D-961FE862A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B390C55A-73EF-A7CF-FAAE-54FCEAD0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46A926B0-B2E9-1439-5CF0-8030C8F0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13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EDE8-ECBC-D2CC-5D85-535F2119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40B22-EE4C-0777-B10B-C3DBFDB31BE2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0134E75-7BF6-D40F-B9FA-6B2B132A1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EA438120-15DC-AC6C-D54B-81A68796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ADD6F12F-C2FD-668D-4A82-AC0FB8B19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05F5A8AD-FABA-2C2D-C451-3F5CD463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40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6E253-D17F-F7BD-F2B7-50F967ACD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C51F65D-695B-D3C8-929A-1E489960D958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AD2BDB91-EC04-F2C6-886C-C98162FC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8C3CF8F9-532B-B6C2-DFA4-10E5174C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06B51052-34F4-C25C-75D8-A5E020B9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CCF25D-506E-F1C5-D512-7E6993EBC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2" name="Picture 1" descr="A stack of white paper&#10;&#10;AI-generated content may be incorrect.">
            <a:extLst>
              <a:ext uri="{FF2B5EF4-FFF2-40B4-BE49-F238E27FC236}">
                <a16:creationId xmlns:a16="http://schemas.microsoft.com/office/drawing/2014/main" id="{24A11431-49F8-4E8E-437F-AD9D73E44FA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6"/>
          <a:stretch>
            <a:fillRect/>
          </a:stretch>
        </p:blipFill>
        <p:spPr>
          <a:xfrm rot="152333">
            <a:off x="-67477" y="351491"/>
            <a:ext cx="4514844" cy="5957898"/>
          </a:xfrm>
          <a:prstGeom prst="rect">
            <a:avLst/>
          </a:prstGeom>
        </p:spPr>
      </p:pic>
      <p:pic>
        <p:nvPicPr>
          <p:cNvPr id="8" name="Picture 7" descr="A paper with writing on it&#10;&#10;AI-generated content may be incorrect.">
            <a:extLst>
              <a:ext uri="{FF2B5EF4-FFF2-40B4-BE49-F238E27FC236}">
                <a16:creationId xmlns:a16="http://schemas.microsoft.com/office/drawing/2014/main" id="{B16C4880-59E8-B39B-D769-6B2245A85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-1" r="21236" b="45583"/>
          <a:stretch>
            <a:fillRect/>
          </a:stretch>
        </p:blipFill>
        <p:spPr>
          <a:xfrm rot="21398658">
            <a:off x="320884" y="1689657"/>
            <a:ext cx="3940128" cy="27809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aper with writing on it&#10;&#10;AI-generated content may be incorrect.">
            <a:extLst>
              <a:ext uri="{FF2B5EF4-FFF2-40B4-BE49-F238E27FC236}">
                <a16:creationId xmlns:a16="http://schemas.microsoft.com/office/drawing/2014/main" id="{76E064FE-E1C1-1B11-9A9B-E0D00A210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54414" r="21402" b="-1175"/>
          <a:stretch>
            <a:fillRect/>
          </a:stretch>
        </p:blipFill>
        <p:spPr>
          <a:xfrm rot="266966">
            <a:off x="4663976" y="2699397"/>
            <a:ext cx="3940128" cy="2389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2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9A78-959D-66C4-2C45-2FAA2A98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8512B2-F821-C11B-6F6F-811F758B6234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5013AB2-EB2C-0968-DCCF-5F6D38B2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5B30346D-2617-C306-E875-2EF4809E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5DE92C30-2798-2DD9-CBAC-36E5A9C8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A3A93CCF-48F4-B0B4-8673-B16AB625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98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AB2F9-4D74-F127-EC81-2B56DF3E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1E4065-1518-2F6E-408D-81503F2713FA}"/>
              </a:ext>
            </a:extLst>
          </p:cNvPr>
          <p:cNvGrpSpPr>
            <a:grpSpLocks noChangeAspect="1"/>
          </p:cNvGrpSpPr>
          <p:nvPr/>
        </p:nvGrpSpPr>
        <p:grpSpPr>
          <a:xfrm>
            <a:off x="-9854037" y="-6288002"/>
            <a:ext cx="25258160" cy="16838772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96BCA5ED-0CD5-6F9C-42AB-F4EC72C0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323B3078-C326-DB49-8171-9CD1574F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8232645E-B939-462E-B527-150F9982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18E70387-0911-2704-540B-44495746A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97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7873A-817A-BF60-0619-EF246D3C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290FEF-D9EB-910A-ACC0-C45C8DAA1257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846BA343-7D3D-9B0B-3D6F-AE75251F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46020549-B0AB-1991-947B-BFA78991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5A7F3B11-87B1-9CFF-C8D5-0070B448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2DB1FD63-51EC-1922-4709-24A3D5800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71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7EE2BF-1B63-A2FD-E380-045853BC2BC6}"/>
              </a:ext>
            </a:extLst>
          </p:cNvPr>
          <p:cNvSpPr/>
          <p:nvPr/>
        </p:nvSpPr>
        <p:spPr>
          <a:xfrm>
            <a:off x="759417" y="418454"/>
            <a:ext cx="7578671" cy="4835471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Picture 1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CB68F009-1EB4-19AB-70B3-8AAF64998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016" y="836613"/>
            <a:ext cx="7008598" cy="2529923"/>
          </a:xfrm>
        </p:spPr>
        <p:txBody>
          <a:bodyPr/>
          <a:lstStyle/>
          <a:p>
            <a:r>
              <a:rPr lang="en-NZ" dirty="0"/>
              <a:t>Repeated effort over time helps people improve.</a:t>
            </a:r>
          </a:p>
          <a:p>
            <a:r>
              <a:rPr lang="en-NZ" dirty="0"/>
              <a:t>Practising something again and again strengthens the pathway in the brain.</a:t>
            </a:r>
          </a:p>
          <a:p>
            <a:r>
              <a:rPr lang="en-NZ" dirty="0"/>
              <a:t>Stronger pathways make actions faster and easier.</a:t>
            </a:r>
          </a:p>
          <a:p>
            <a:r>
              <a:rPr lang="en-NZ" dirty="0"/>
              <a:t>Achieving goals happens through </a:t>
            </a:r>
            <a:br>
              <a:rPr lang="en-NZ" dirty="0"/>
            </a:br>
            <a:r>
              <a:rPr lang="en-NZ" dirty="0"/>
              <a:t>repeated effort, not just starting.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6635573E-24F4-FAE2-4BF6-DE1C8058DC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9093534"/>
                  </p:ext>
                </p:extLst>
              </p:nvPr>
            </p:nvGraphicFramePr>
            <p:xfrm>
              <a:off x="5687878" y="2606194"/>
              <a:ext cx="2152858" cy="23603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52858" cy="2360363"/>
                    </a:xfrm>
                    <a:prstGeom prst="rect">
                      <a:avLst/>
                    </a:prstGeom>
                  </am3d:spPr>
                  <am3d:camera>
                    <am3d:pos x="0" y="0" z="689372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95" d="1000000"/>
                    <am3d:preTrans dx="-79898" dy="-4625913" dz="-330560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956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6635573E-24F4-FAE2-4BF6-DE1C8058DC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7878" y="2606194"/>
                <a:ext cx="2152858" cy="2360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entr" presetSubtype="1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mph" presetSubtype="128" repeatCount="indefinite" accel="10000" decel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5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0C1E-C063-56C0-A3B4-92C05148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4404A3-05EB-49EA-8CEE-79337F0A47D3}"/>
              </a:ext>
            </a:extLst>
          </p:cNvPr>
          <p:cNvSpPr/>
          <p:nvPr/>
        </p:nvSpPr>
        <p:spPr>
          <a:xfrm>
            <a:off x="759417" y="418454"/>
            <a:ext cx="7578671" cy="4835471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Picture 1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A4E43697-0552-DDDD-8D1F-ECB008596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53811-3F99-4105-8F35-3F1BDB7892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016" y="836613"/>
            <a:ext cx="7008598" cy="3785652"/>
          </a:xfrm>
        </p:spPr>
        <p:txBody>
          <a:bodyPr/>
          <a:lstStyle/>
          <a:p>
            <a:r>
              <a:rPr lang="en-NZ" dirty="0"/>
              <a:t>Repeated effort over time helps people improve.</a:t>
            </a:r>
          </a:p>
          <a:p>
            <a:r>
              <a:rPr lang="en-NZ" dirty="0"/>
              <a:t>Practising something again and again strengthens the pathway in the brain.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a goal you worked </a:t>
            </a:r>
            <a:br>
              <a:rPr lang="en-US" dirty="0"/>
            </a:br>
            <a:r>
              <a:rPr lang="en-US" dirty="0"/>
              <a:t>towards over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did you practice or train?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happened in your brain </a:t>
            </a:r>
            <a:br>
              <a:rPr lang="en-US" dirty="0"/>
            </a:br>
            <a:r>
              <a:rPr lang="en-US" dirty="0"/>
              <a:t>as you did this?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12DA2BF1-D368-6994-1108-11E066AFA2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72380" y="2062838"/>
              <a:ext cx="2152858" cy="23603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52858" cy="2360363"/>
                    </a:xfrm>
                    <a:prstGeom prst="rect">
                      <a:avLst/>
                    </a:prstGeom>
                  </am3d:spPr>
                  <am3d:camera>
                    <am3d:pos x="0" y="0" z="689372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95" d="1000000"/>
                    <am3d:preTrans dx="-79898" dy="-4625913" dz="-330560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956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12DA2BF1-D368-6994-1108-11E066AFA2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2380" y="2062838"/>
                <a:ext cx="2152858" cy="2360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8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t="36179" r="74950" b="29582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" t="35257" r="75392" b="27755"/>
          <a:stretch>
            <a:fillRect/>
          </a:stretch>
        </p:blipFill>
        <p:spPr>
          <a:xfrm>
            <a:off x="469289" y="4181624"/>
            <a:ext cx="2021427" cy="2290748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AU" b="1" i="0" noProof="1">
                <a:solidFill>
                  <a:srgbClr val="000000"/>
                </a:solidFill>
              </a:rPr>
              <a:t>describe</a:t>
            </a:r>
            <a:r>
              <a:rPr lang="en-AU" b="1" i="0" noProof="1">
                <a:solidFill>
                  <a:schemeClr val="accent1"/>
                </a:solidFill>
              </a:rPr>
              <a:t> </a:t>
            </a:r>
            <a:r>
              <a:rPr lang="en-AU" i="0" noProof="1">
                <a:solidFill>
                  <a:srgbClr val="000000"/>
                </a:solidFill>
              </a:rPr>
              <a:t>what happens in the brain when something is practised repeatedly?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explain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how each nominee used repeated effort over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969182" y="1108442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the next lesson, we will learn that progress provides evidence that builds stronger belief.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592CB25-72AC-A195-9593-7AC4EC3B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39355" y="2272948"/>
            <a:ext cx="5465290" cy="40512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05FD2E6-DAA8-6EE3-9A49-0DE3EB1BB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306498"/>
            <a:ext cx="8243888" cy="461665"/>
          </a:xfrm>
        </p:spPr>
        <p:txBody>
          <a:bodyPr/>
          <a:lstStyle/>
          <a:p>
            <a:r>
              <a:rPr lang="en-US" dirty="0"/>
              <a:t>The brain can </a:t>
            </a:r>
            <a:r>
              <a:rPr lang="en-US" b="1" dirty="0"/>
              <a:t>grow</a:t>
            </a:r>
            <a:r>
              <a:rPr lang="en-US" dirty="0"/>
              <a:t> and </a:t>
            </a:r>
            <a:r>
              <a:rPr lang="en-US" b="1" dirty="0"/>
              <a:t>change</a:t>
            </a:r>
            <a:r>
              <a:rPr lang="en-US" dirty="0"/>
              <a:t>. This is called </a:t>
            </a:r>
            <a:r>
              <a:rPr lang="en-US" b="1" dirty="0"/>
              <a:t>neuroplasticity</a:t>
            </a:r>
            <a:r>
              <a:rPr lang="en-US" dirty="0"/>
              <a:t>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2C14AC2-B1EF-EB85-676D-331FFBF16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r="7535"/>
          <a:stretch/>
        </p:blipFill>
        <p:spPr>
          <a:xfrm>
            <a:off x="1702975" y="2082325"/>
            <a:ext cx="5701538" cy="422640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5D213-33A2-98E4-96E6-5BC33FEAE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25087"/>
            <a:ext cx="8243888" cy="230832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 5 Photo: Photo: Orders of Australia on a table by Office of the Official Secretary to the Governor-General, from Wikimedia Commons, CC BY 3.0, </a:t>
            </a:r>
            <a:r>
              <a:rPr lang="en-NZ" sz="1200" dirty="0">
                <a:hlinkClick r:id="rId3"/>
              </a:rPr>
              <a:t>https://commons.wikimedia.org/wiki/File:Orders_of_Australia_on_a_table.jpg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Slides 10, 13, 14, 15, 17, 18, 20, 24, 25 Photo 1: Lauren Parker by </a:t>
            </a:r>
            <a:r>
              <a:rPr lang="en-NZ" sz="1200" dirty="0">
                <a:hlinkClick r:id="rId4"/>
              </a:rPr>
              <a:t>Australian Paralympic Committee</a:t>
            </a:r>
            <a:r>
              <a:rPr lang="en-NZ" sz="1200" dirty="0"/>
              <a:t>, from Wikimedia Commons, CC BY-SA 3.0, </a:t>
            </a:r>
            <a:r>
              <a:rPr lang="en-NZ" sz="1200" dirty="0">
                <a:hlinkClick r:id="rId5"/>
              </a:rPr>
              <a:t>https://commons.wikimedia.org/wiki/File:Parker_Lauren_01_CC.jpg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Slides 10, 13, 14, 18, 20, 24, 25 Photo 2: Scatman John by </a:t>
            </a:r>
            <a:r>
              <a:rPr lang="en-NZ" sz="1200" dirty="0">
                <a:hlinkClick r:id="rId6"/>
              </a:rPr>
              <a:t>RCA Records</a:t>
            </a:r>
            <a:r>
              <a:rPr lang="en-NZ" sz="1200" dirty="0"/>
              <a:t>, from Wikimedia Commons, Fair use, </a:t>
            </a:r>
            <a:r>
              <a:rPr lang="en-NZ" sz="1200" dirty="0">
                <a:hlinkClick r:id="rId7"/>
              </a:rPr>
              <a:t>https://en.wikipedia.org/wiki/File:Scatmanjohn.jpg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Slides 10, 13, 14, 24, 25 Photo 3 and Slides 21, 23 Photo: Feliks Zemdegs at the World Championships Oct 2011 by </a:t>
            </a:r>
            <a:r>
              <a:rPr lang="en-NZ" sz="1200" dirty="0">
                <a:hlinkClick r:id="rId8"/>
              </a:rPr>
              <a:t>Lembasts</a:t>
            </a:r>
            <a:r>
              <a:rPr lang="en-NZ" sz="1200" dirty="0"/>
              <a:t> at </a:t>
            </a:r>
            <a:r>
              <a:rPr lang="en-NZ" sz="1200" dirty="0">
                <a:hlinkClick r:id="rId9"/>
              </a:rPr>
              <a:t>English Wikipedia</a:t>
            </a:r>
            <a:r>
              <a:rPr lang="en-NZ" sz="1200" dirty="0"/>
              <a:t>, from Wikimedia Commons, CC BY-SA 3.0, </a:t>
            </a:r>
            <a:r>
              <a:rPr lang="en-NZ" sz="1200" dirty="0">
                <a:hlinkClick r:id="rId10"/>
              </a:rPr>
              <a:t>https://commons.wikimedia.org/wiki/File:Feliks_Zemdegs_at_the_World_Championships_Oct_2011.jpg</a:t>
            </a:r>
            <a:r>
              <a:rPr lang="en-NZ" sz="1200" dirty="0"/>
              <a:t> </a:t>
            </a:r>
            <a:endParaRPr lang="en-GB" sz="1200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9FA07-555C-D188-213A-3BD210147F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Attributions</a:t>
            </a:r>
          </a:p>
        </p:txBody>
      </p:sp>
    </p:spTree>
    <p:extLst>
      <p:ext uri="{BB962C8B-B14F-4D97-AF65-F5344CB8AC3E}">
        <p14:creationId xmlns:p14="http://schemas.microsoft.com/office/powerpoint/2010/main" val="751274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893C1-281E-9C7D-E5B4-0F6ED6BFF0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235" y="1294895"/>
            <a:ext cx="8239453" cy="461665"/>
          </a:xfrm>
        </p:spPr>
        <p:txBody>
          <a:bodyPr/>
          <a:lstStyle/>
          <a:p>
            <a:r>
              <a:rPr lang="en-US" dirty="0"/>
              <a:t>In the last lesson, what was one of the things someone believed?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109C5073-EBFB-A114-214D-7A5815489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18023" r="39224" b="14384"/>
          <a:stretch>
            <a:fillRect/>
          </a:stretch>
        </p:blipFill>
        <p:spPr>
          <a:xfrm>
            <a:off x="436234" y="2024456"/>
            <a:ext cx="2843990" cy="2736064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04FBF5AD-166E-B5FD-F350-5D6B7BA80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6046" r="59811" b="46108"/>
          <a:stretch>
            <a:fillRect/>
          </a:stretch>
        </p:blipFill>
        <p:spPr>
          <a:xfrm>
            <a:off x="3150005" y="3572661"/>
            <a:ext cx="2843990" cy="2736064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297BC74-3F97-9174-6BC5-0E6F4E006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5863776" y="2024456"/>
            <a:ext cx="2843990" cy="2736064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this lesson, we will learn that time and effort involve repeated and deliberate </a:t>
            </a:r>
            <a:r>
              <a:rPr lang="en-AU" noProof="1"/>
              <a:t>practise</a:t>
            </a:r>
            <a:r>
              <a:rPr lang="en-US" dirty="0"/>
              <a:t> over time.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D42539A-67D4-4BF3-5A27-07C8C272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39355" y="2272948"/>
            <a:ext cx="5465290" cy="40512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explain </a:t>
            </a:r>
            <a:r>
              <a:rPr lang="en-US" i="0" dirty="0">
                <a:solidFill>
                  <a:srgbClr val="000000"/>
                </a:solidFill>
              </a:rPr>
              <a:t>how each nominee used repeated effort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63" r="75745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8" t="37073" r="75354" b="30732"/>
          <a:stretch>
            <a:fillRect/>
          </a:stretch>
        </p:blipFill>
        <p:spPr>
          <a:xfrm>
            <a:off x="555785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AU" b="1" i="0" noProof="1">
                <a:solidFill>
                  <a:schemeClr val="accent1"/>
                </a:solidFill>
              </a:rPr>
              <a:t>describe </a:t>
            </a:r>
            <a:r>
              <a:rPr lang="en-AU" i="0" noProof="1">
                <a:solidFill>
                  <a:srgbClr val="000000"/>
                </a:solidFill>
              </a:rPr>
              <a:t>what happens in the brain when something is practised repeatedly.</a:t>
            </a: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32588" r="14227" b="348"/>
          <a:stretch>
            <a:fillRect/>
          </a:stretch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15930C2-A5E1-8CFD-FE88-396996C60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38C0BE2E-8B3B-B05D-6D51-8C59092F6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6B57-955A-3BCB-28AA-B71B5CA3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CDCC05-5025-1683-EA2C-9134FFF71121}"/>
              </a:ext>
            </a:extLst>
          </p:cNvPr>
          <p:cNvSpPr txBox="1">
            <a:spLocks/>
          </p:cNvSpPr>
          <p:nvPr/>
        </p:nvSpPr>
        <p:spPr>
          <a:xfrm>
            <a:off x="2707842" y="462265"/>
            <a:ext cx="4742053" cy="5365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dirty="0">
                <a:solidFill>
                  <a:srgbClr val="181818"/>
                </a:solidFill>
              </a:rPr>
              <a:t>Time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1C6465A-A4E8-682C-71C0-1D1FC06EC9C9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59488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means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to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moments wisely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sz="2400" i="0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75F1BF0-F8D8-EEB0-0AA6-169B541B6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5060"/>
          <a:stretch/>
        </p:blipFill>
        <p:spPr>
          <a:xfrm>
            <a:off x="1725895" y="2089240"/>
            <a:ext cx="5692210" cy="421948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976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6B57-955A-3BCB-28AA-B71B5CA3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CDCC05-5025-1683-EA2C-9134FFF71121}"/>
              </a:ext>
            </a:extLst>
          </p:cNvPr>
          <p:cNvSpPr txBox="1">
            <a:spLocks/>
          </p:cNvSpPr>
          <p:nvPr/>
        </p:nvSpPr>
        <p:spPr>
          <a:xfrm>
            <a:off x="2707842" y="462265"/>
            <a:ext cx="4742053" cy="5365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dirty="0">
                <a:solidFill>
                  <a:srgbClr val="181818"/>
                </a:solidFill>
              </a:rPr>
              <a:t>Effort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1C6465A-A4E8-682C-71C0-1D1FC06EC9C9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59488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Effort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 work 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put into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something.</a:t>
            </a:r>
            <a:r>
              <a:rPr lang="en-US" sz="2400" i="0" dirty="0">
                <a:effectLst/>
              </a:rPr>
              <a:t> </a:t>
            </a:r>
            <a:endParaRPr lang="en-US" sz="2400" i="0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4EE03E24-DD3A-03EE-B2E0-8AA6A2362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2649" r="2639" b="10526"/>
          <a:stretch/>
        </p:blipFill>
        <p:spPr>
          <a:xfrm>
            <a:off x="1701575" y="2053185"/>
            <a:ext cx="5740849" cy="425554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9737132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3KN27SNVY5CS-90160594-430552</_dlc_DocId>
    <_dlc_DocIdUrl xmlns="f315eb64-a02b-4bd5-a84c-38ab918c4ccd">
      <Url>https://ggsaus.sharepoint.com/sites/Curriculum/_layouts/15/DocIdRedir.aspx?ID=3KN27SNVY5CS-90160594-430552</Url>
      <Description>3KN27SNVY5CS-90160594-430552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8F25229-B323-4542-BF51-0B243E8E81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http://schemas.microsoft.com/sharepoint/v3/fields"/>
    <ds:schemaRef ds:uri="d63ea73a-d7e6-4e3a-bf41-d78273581467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f315eb64-a02b-4bd5-a84c-38ab918c4ccd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1858</TotalTime>
  <Words>542</Words>
  <Application>Microsoft Office PowerPoint</Application>
  <PresentationFormat>On-screen Show (4:3)</PresentationFormat>
  <Paragraphs>41</Paragraphs>
  <Slides>31</Slides>
  <Notes>30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GGSA_CharacterDev_PPT_Theme</vt:lpstr>
      <vt:lpstr>Building Strength Through Effort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Shirley Serban</cp:lastModifiedBy>
  <cp:revision>2</cp:revision>
  <cp:lastPrinted>2021-04-07T01:54:21Z</cp:lastPrinted>
  <dcterms:created xsi:type="dcterms:W3CDTF">2024-04-29T10:07:44Z</dcterms:created>
  <dcterms:modified xsi:type="dcterms:W3CDTF">2026-05-13T21:42:11Z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08f0f91d-971c-4a04-9354-1bddb36a527f</vt:lpwstr>
  </property>
</Properties>
</file>